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1" r:id="rId3"/>
    <p:sldId id="292" r:id="rId4"/>
    <p:sldId id="294" r:id="rId5"/>
    <p:sldId id="293" r:id="rId6"/>
    <p:sldId id="257" r:id="rId7"/>
    <p:sldId id="268" r:id="rId8"/>
    <p:sldId id="269" r:id="rId9"/>
    <p:sldId id="276" r:id="rId10"/>
    <p:sldId id="265" r:id="rId11"/>
    <p:sldId id="267" r:id="rId12"/>
    <p:sldId id="272" r:id="rId13"/>
    <p:sldId id="273" r:id="rId14"/>
    <p:sldId id="274" r:id="rId15"/>
    <p:sldId id="283" r:id="rId16"/>
    <p:sldId id="262" r:id="rId17"/>
    <p:sldId id="279" r:id="rId18"/>
    <p:sldId id="264" r:id="rId19"/>
    <p:sldId id="286" r:id="rId20"/>
    <p:sldId id="287" r:id="rId21"/>
    <p:sldId id="291" r:id="rId22"/>
    <p:sldId id="263" r:id="rId23"/>
    <p:sldId id="275" r:id="rId24"/>
    <p:sldId id="289" r:id="rId25"/>
    <p:sldId id="282" r:id="rId26"/>
    <p:sldId id="288" r:id="rId27"/>
    <p:sldId id="259" r:id="rId28"/>
    <p:sldId id="26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0"/>
      <c:rotY val="0"/>
      <c:perspective val="0"/>
    </c:view3D>
    <c:plotArea>
      <c:layout>
        <c:manualLayout>
          <c:layoutTarget val="inner"/>
          <c:xMode val="edge"/>
          <c:yMode val="edge"/>
          <c:x val="6.7845652357971423E-2"/>
          <c:y val="0.15048434917857512"/>
          <c:w val="0.69211554163206179"/>
          <c:h val="0.6780087380239489"/>
        </c:manualLayout>
      </c:layout>
      <c:area3DChart>
        <c:grouping val="stacked"/>
        <c:ser>
          <c:idx val="0"/>
          <c:order val="0"/>
          <c:tx>
            <c:strRef>
              <c:f>'Sheet1 (3)'!$A$9</c:f>
              <c:strCache>
                <c:ptCount val="1"/>
                <c:pt idx="0">
                  <c:v>  Farm</c:v>
                </c:pt>
              </c:strCache>
            </c:strRef>
          </c:tx>
          <c:cat>
            <c:numRef>
              <c:f>'Sheet1 (3)'!$B$1:$AG$1</c:f>
              <c:numCache>
                <c:formatCode>General</c:formatCode>
                <c:ptCount val="3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numCache>
            </c:numRef>
          </c:cat>
          <c:val>
            <c:numRef>
              <c:f>'Sheet1 (3)'!$B$9:$AG$9</c:f>
              <c:numCache>
                <c:formatCode>General</c:formatCode>
                <c:ptCount val="32"/>
                <c:pt idx="0">
                  <c:v>6.3979141596470029E-2</c:v>
                </c:pt>
                <c:pt idx="1">
                  <c:v>6.0099502487562156E-2</c:v>
                </c:pt>
                <c:pt idx="2">
                  <c:v>5.2957746478873274E-2</c:v>
                </c:pt>
                <c:pt idx="3">
                  <c:v>4.6115198277408884E-2</c:v>
                </c:pt>
                <c:pt idx="4">
                  <c:v>4.3817111188084519E-2</c:v>
                </c:pt>
                <c:pt idx="5">
                  <c:v>4.2729031123615424E-2</c:v>
                </c:pt>
                <c:pt idx="6">
                  <c:v>5.2439659663135983E-2</c:v>
                </c:pt>
                <c:pt idx="7">
                  <c:v>5.1427644386761874E-2</c:v>
                </c:pt>
                <c:pt idx="8">
                  <c:v>5.7979677226539232E-2</c:v>
                </c:pt>
                <c:pt idx="9">
                  <c:v>5.8203991130820525E-2</c:v>
                </c:pt>
                <c:pt idx="10">
                  <c:v>5.1448763250883392E-2</c:v>
                </c:pt>
                <c:pt idx="11">
                  <c:v>5.0410648541489723E-2</c:v>
                </c:pt>
                <c:pt idx="12">
                  <c:v>4.8694631856849732E-2</c:v>
                </c:pt>
                <c:pt idx="13">
                  <c:v>4.5537340619307816E-2</c:v>
                </c:pt>
                <c:pt idx="14">
                  <c:v>4.7900650502661193E-2</c:v>
                </c:pt>
                <c:pt idx="15">
                  <c:v>4.5012342093799916E-2</c:v>
                </c:pt>
                <c:pt idx="16">
                  <c:v>4.4762889643965256E-2</c:v>
                </c:pt>
                <c:pt idx="17">
                  <c:v>4.2042458720688271E-2</c:v>
                </c:pt>
                <c:pt idx="18">
                  <c:v>3.9210628143944284E-2</c:v>
                </c:pt>
                <c:pt idx="19">
                  <c:v>3.8424359594006786E-2</c:v>
                </c:pt>
                <c:pt idx="20">
                  <c:v>3.7292494739303281E-2</c:v>
                </c:pt>
                <c:pt idx="21">
                  <c:v>3.8046630321308436E-2</c:v>
                </c:pt>
                <c:pt idx="22">
                  <c:v>3.7262095849575849E-2</c:v>
                </c:pt>
                <c:pt idx="23">
                  <c:v>3.5048646114171883E-2</c:v>
                </c:pt>
                <c:pt idx="24">
                  <c:v>3.5113976513930521E-2</c:v>
                </c:pt>
                <c:pt idx="25">
                  <c:v>3.476347634763477E-2</c:v>
                </c:pt>
                <c:pt idx="26">
                  <c:v>3.5136882948911402E-2</c:v>
                </c:pt>
                <c:pt idx="27">
                  <c:v>3.4959179401297891E-2</c:v>
                </c:pt>
                <c:pt idx="28">
                  <c:v>3.4357483911147985E-2</c:v>
                </c:pt>
                <c:pt idx="29">
                  <c:v>3.3499643620812612E-2</c:v>
                </c:pt>
                <c:pt idx="30">
                  <c:v>3.3551794972121685E-2</c:v>
                </c:pt>
                <c:pt idx="31">
                  <c:v>3.1100019197542714E-2</c:v>
                </c:pt>
              </c:numCache>
            </c:numRef>
          </c:val>
        </c:ser>
        <c:ser>
          <c:idx val="1"/>
          <c:order val="1"/>
          <c:tx>
            <c:strRef>
              <c:f>'Sheet1 (3)'!$A$10</c:f>
              <c:strCache>
                <c:ptCount val="1"/>
                <c:pt idx="0">
                  <c:v>      Ag. Serv. For., Fish., &amp; Other </c:v>
                </c:pt>
              </c:strCache>
            </c:strRef>
          </c:tx>
          <c:cat>
            <c:numRef>
              <c:f>'Sheet1 (3)'!$B$1:$AG$1</c:f>
              <c:numCache>
                <c:formatCode>General</c:formatCode>
                <c:ptCount val="3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numCache>
            </c:numRef>
          </c:cat>
          <c:val>
            <c:numRef>
              <c:f>'Sheet1 (3)'!$B$10:$AG$10</c:f>
              <c:numCache>
                <c:formatCode>General</c:formatCode>
                <c:ptCount val="32"/>
                <c:pt idx="0">
                  <c:v>3.4095467308463766E-2</c:v>
                </c:pt>
                <c:pt idx="1">
                  <c:v>3.4825870646766233E-2</c:v>
                </c:pt>
                <c:pt idx="2">
                  <c:v>3.4929577464788752E-2</c:v>
                </c:pt>
                <c:pt idx="3">
                  <c:v>3.5887313834559571E-2</c:v>
                </c:pt>
                <c:pt idx="4">
                  <c:v>3.429165223415314E-2</c:v>
                </c:pt>
                <c:pt idx="5">
                  <c:v>3.8157200633022685E-2</c:v>
                </c:pt>
                <c:pt idx="6">
                  <c:v>4.132661920472315E-2</c:v>
                </c:pt>
                <c:pt idx="7">
                  <c:v>5.5158987670343933E-2</c:v>
                </c:pt>
                <c:pt idx="8">
                  <c:v>6.0669456066945689E-2</c:v>
                </c:pt>
                <c:pt idx="9">
                  <c:v>6.1529933481152925E-2</c:v>
                </c:pt>
                <c:pt idx="10">
                  <c:v>6.1201413427561864E-2</c:v>
                </c:pt>
                <c:pt idx="11">
                  <c:v>6.0464457660719409E-2</c:v>
                </c:pt>
                <c:pt idx="12">
                  <c:v>5.7494866529774126E-2</c:v>
                </c:pt>
                <c:pt idx="13">
                  <c:v>5.9502125075895584E-2</c:v>
                </c:pt>
                <c:pt idx="14">
                  <c:v>5.5144884683619146E-2</c:v>
                </c:pt>
                <c:pt idx="15">
                  <c:v>5.7499636997241442E-2</c:v>
                </c:pt>
                <c:pt idx="16">
                  <c:v>6.5002215984635958E-2</c:v>
                </c:pt>
                <c:pt idx="17">
                  <c:v>7.1180796447897904E-2</c:v>
                </c:pt>
                <c:pt idx="18">
                  <c:v>6.3072359086805099E-2</c:v>
                </c:pt>
                <c:pt idx="19">
                  <c:v>5.824069598840019E-2</c:v>
                </c:pt>
                <c:pt idx="20">
                  <c:v>5.2256254383914007E-2</c:v>
                </c:pt>
                <c:pt idx="21">
                  <c:v>5.3242083285001789E-2</c:v>
                </c:pt>
                <c:pt idx="22">
                  <c:v>5.3084155010318733E-2</c:v>
                </c:pt>
                <c:pt idx="23">
                  <c:v>5.0873285664048813E-2</c:v>
                </c:pt>
                <c:pt idx="24">
                  <c:v>5.203776191572667E-2</c:v>
                </c:pt>
                <c:pt idx="25">
                  <c:v>5.4785478547854823E-2</c:v>
                </c:pt>
                <c:pt idx="26">
                  <c:v>5.8309980599267092E-2</c:v>
                </c:pt>
                <c:pt idx="27">
                  <c:v>5.6520828972158273E-2</c:v>
                </c:pt>
                <c:pt idx="28">
                  <c:v>5.8335063317417522E-2</c:v>
                </c:pt>
                <c:pt idx="29">
                  <c:v>6.1806333367274223E-2</c:v>
                </c:pt>
                <c:pt idx="30">
                  <c:v>7.0038149271251099E-2</c:v>
                </c:pt>
                <c:pt idx="31">
                  <c:v>7.0646957189479762E-2</c:v>
                </c:pt>
              </c:numCache>
            </c:numRef>
          </c:val>
        </c:ser>
        <c:ser>
          <c:idx val="3"/>
          <c:order val="2"/>
          <c:tx>
            <c:strRef>
              <c:f>'Sheet1 (3)'!$A$11</c:f>
              <c:strCache>
                <c:ptCount val="1"/>
                <c:pt idx="0">
                  <c:v>      Construction</c:v>
                </c:pt>
              </c:strCache>
            </c:strRef>
          </c:tx>
          <c:cat>
            <c:numRef>
              <c:f>'Sheet1 (3)'!$B$1:$AG$1</c:f>
              <c:numCache>
                <c:formatCode>General</c:formatCode>
                <c:ptCount val="3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numCache>
            </c:numRef>
          </c:cat>
          <c:val>
            <c:numRef>
              <c:f>'Sheet1 (3)'!$B$11:$AG$11</c:f>
              <c:numCache>
                <c:formatCode>General</c:formatCode>
                <c:ptCount val="32"/>
                <c:pt idx="0">
                  <c:v>3.730445246690739E-2</c:v>
                </c:pt>
                <c:pt idx="1">
                  <c:v>3.4427860696517411E-2</c:v>
                </c:pt>
                <c:pt idx="2">
                  <c:v>5.7089201877934398E-2</c:v>
                </c:pt>
                <c:pt idx="3">
                  <c:v>4.3961959447335414E-2</c:v>
                </c:pt>
                <c:pt idx="4">
                  <c:v>3.1520609629373121E-2</c:v>
                </c:pt>
                <c:pt idx="5">
                  <c:v>2.9189379286091128E-2</c:v>
                </c:pt>
                <c:pt idx="6">
                  <c:v>3.0039937489147534E-2</c:v>
                </c:pt>
                <c:pt idx="7">
                  <c:v>3.8935756002595752E-2</c:v>
                </c:pt>
                <c:pt idx="8">
                  <c:v>4.5427375971309025E-2</c:v>
                </c:pt>
                <c:pt idx="9">
                  <c:v>4.4623059866962314E-2</c:v>
                </c:pt>
                <c:pt idx="10">
                  <c:v>4.7632508833922386E-2</c:v>
                </c:pt>
                <c:pt idx="11">
                  <c:v>4.8145001416029454E-2</c:v>
                </c:pt>
                <c:pt idx="12">
                  <c:v>4.8254620123203404E-2</c:v>
                </c:pt>
                <c:pt idx="13">
                  <c:v>4.8573163327261693E-2</c:v>
                </c:pt>
                <c:pt idx="14">
                  <c:v>5.3370786516853917E-2</c:v>
                </c:pt>
                <c:pt idx="15">
                  <c:v>5.6628430376070862E-2</c:v>
                </c:pt>
                <c:pt idx="16">
                  <c:v>5.9831585167676241E-2</c:v>
                </c:pt>
                <c:pt idx="17">
                  <c:v>6.2716803108089483E-2</c:v>
                </c:pt>
                <c:pt idx="18">
                  <c:v>6.0234747839546118E-2</c:v>
                </c:pt>
                <c:pt idx="19">
                  <c:v>6.4886418559690837E-2</c:v>
                </c:pt>
                <c:pt idx="20">
                  <c:v>6.651858779518352E-2</c:v>
                </c:pt>
                <c:pt idx="21">
                  <c:v>6.634961141398911E-2</c:v>
                </c:pt>
                <c:pt idx="22">
                  <c:v>7.2460444852098391E-2</c:v>
                </c:pt>
                <c:pt idx="23">
                  <c:v>7.5372172078302713E-2</c:v>
                </c:pt>
                <c:pt idx="24">
                  <c:v>7.3106147824084824E-2</c:v>
                </c:pt>
                <c:pt idx="25">
                  <c:v>7.2497249724972512E-2</c:v>
                </c:pt>
                <c:pt idx="26">
                  <c:v>7.2860530286699837E-2</c:v>
                </c:pt>
                <c:pt idx="27">
                  <c:v>8.0385178982625094E-2</c:v>
                </c:pt>
                <c:pt idx="28">
                  <c:v>7.8783475192028413E-2</c:v>
                </c:pt>
                <c:pt idx="29">
                  <c:v>7.8505243865186883E-2</c:v>
                </c:pt>
                <c:pt idx="30">
                  <c:v>8.040692556001186E-2</c:v>
                </c:pt>
                <c:pt idx="31">
                  <c:v>7.8517949702438167E-2</c:v>
                </c:pt>
              </c:numCache>
            </c:numRef>
          </c:val>
        </c:ser>
        <c:ser>
          <c:idx val="4"/>
          <c:order val="3"/>
          <c:tx>
            <c:strRef>
              <c:f>'Sheet1 (3)'!$A$12</c:f>
              <c:strCache>
                <c:ptCount val="1"/>
                <c:pt idx="0">
                  <c:v>      Manufacturing</c:v>
                </c:pt>
              </c:strCache>
            </c:strRef>
          </c:tx>
          <c:dLbls>
            <c:showSerName val="1"/>
          </c:dLbls>
          <c:cat>
            <c:numRef>
              <c:f>'Sheet1 (3)'!$B$1:$AG$1</c:f>
              <c:numCache>
                <c:formatCode>General</c:formatCode>
                <c:ptCount val="3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numCache>
            </c:numRef>
          </c:cat>
          <c:val>
            <c:numRef>
              <c:f>'Sheet1 (3)'!$B$12:$AG$12</c:f>
              <c:numCache>
                <c:formatCode>General</c:formatCode>
                <c:ptCount val="32"/>
                <c:pt idx="0">
                  <c:v>0.34576815082230272</c:v>
                </c:pt>
                <c:pt idx="1">
                  <c:v>0.32238805970149326</c:v>
                </c:pt>
                <c:pt idx="2">
                  <c:v>0.30422535211267632</c:v>
                </c:pt>
                <c:pt idx="3">
                  <c:v>0.30611878700879303</c:v>
                </c:pt>
                <c:pt idx="4">
                  <c:v>0.30256321440942152</c:v>
                </c:pt>
                <c:pt idx="5">
                  <c:v>0.28187093370845889</c:v>
                </c:pt>
                <c:pt idx="6">
                  <c:v>0.24188227122764369</c:v>
                </c:pt>
                <c:pt idx="7">
                  <c:v>0.23053212199870216</c:v>
                </c:pt>
                <c:pt idx="8">
                  <c:v>0.22071129707113024</c:v>
                </c:pt>
                <c:pt idx="9">
                  <c:v>0.21965077605321487</c:v>
                </c:pt>
                <c:pt idx="10">
                  <c:v>0.21173144876325112</c:v>
                </c:pt>
                <c:pt idx="11">
                  <c:v>0.19286321155480052</c:v>
                </c:pt>
                <c:pt idx="12">
                  <c:v>0.18465825755353479</c:v>
                </c:pt>
                <c:pt idx="13">
                  <c:v>0.17289010321797221</c:v>
                </c:pt>
                <c:pt idx="14">
                  <c:v>0.18524541691306945</c:v>
                </c:pt>
                <c:pt idx="15">
                  <c:v>0.17729054740816041</c:v>
                </c:pt>
                <c:pt idx="16">
                  <c:v>0.14861870291032675</c:v>
                </c:pt>
                <c:pt idx="17">
                  <c:v>0.15318440405161649</c:v>
                </c:pt>
                <c:pt idx="18">
                  <c:v>0.16058300012898241</c:v>
                </c:pt>
                <c:pt idx="19">
                  <c:v>0.16010149830836179</c:v>
                </c:pt>
                <c:pt idx="20">
                  <c:v>0.14449380406827239</c:v>
                </c:pt>
                <c:pt idx="21">
                  <c:v>0.12063565711634393</c:v>
                </c:pt>
                <c:pt idx="22">
                  <c:v>0.11465260261407943</c:v>
                </c:pt>
                <c:pt idx="23">
                  <c:v>0.10127769311921228</c:v>
                </c:pt>
                <c:pt idx="24">
                  <c:v>0.10154271241077596</c:v>
                </c:pt>
                <c:pt idx="25">
                  <c:v>9.8789878987899107E-2</c:v>
                </c:pt>
                <c:pt idx="26">
                  <c:v>9.3123517999568875E-2</c:v>
                </c:pt>
                <c:pt idx="27">
                  <c:v>9.3364036005861559E-2</c:v>
                </c:pt>
                <c:pt idx="28">
                  <c:v>9.6429312850321733E-2</c:v>
                </c:pt>
                <c:pt idx="29">
                  <c:v>9.6222380612972225E-2</c:v>
                </c:pt>
                <c:pt idx="30">
                  <c:v>9.2536437444977027E-2</c:v>
                </c:pt>
                <c:pt idx="31">
                  <c:v>8.6868880783259966E-2</c:v>
                </c:pt>
              </c:numCache>
            </c:numRef>
          </c:val>
        </c:ser>
        <c:ser>
          <c:idx val="5"/>
          <c:order val="4"/>
          <c:tx>
            <c:strRef>
              <c:f>'Sheet1 (3)'!$A$13</c:f>
              <c:strCache>
                <c:ptCount val="1"/>
                <c:pt idx="0">
                  <c:v>      Transportation &amp; Public Utilities</c:v>
                </c:pt>
              </c:strCache>
            </c:strRef>
          </c:tx>
          <c:cat>
            <c:numRef>
              <c:f>'Sheet1 (3)'!$B$1:$AG$1</c:f>
              <c:numCache>
                <c:formatCode>General</c:formatCode>
                <c:ptCount val="3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numCache>
            </c:numRef>
          </c:cat>
          <c:val>
            <c:numRef>
              <c:f>'Sheet1 (3)'!$B$13:$AG$13</c:f>
              <c:numCache>
                <c:formatCode>General</c:formatCode>
                <c:ptCount val="32"/>
                <c:pt idx="0">
                  <c:v>3.1488166867228252E-2</c:v>
                </c:pt>
                <c:pt idx="1">
                  <c:v>4.0199004975124422E-2</c:v>
                </c:pt>
                <c:pt idx="2">
                  <c:v>3.8309859154929612E-2</c:v>
                </c:pt>
                <c:pt idx="3">
                  <c:v>3.4810694419522746E-2</c:v>
                </c:pt>
                <c:pt idx="4">
                  <c:v>3.359889158295809E-2</c:v>
                </c:pt>
                <c:pt idx="5">
                  <c:v>3.1475294531387421E-2</c:v>
                </c:pt>
                <c:pt idx="6">
                  <c:v>2.8998089946171184E-2</c:v>
                </c:pt>
                <c:pt idx="7">
                  <c:v>3.0986372485399205E-2</c:v>
                </c:pt>
                <c:pt idx="8">
                  <c:v>3.0484160191273226E-2</c:v>
                </c:pt>
                <c:pt idx="9">
                  <c:v>3.0210643015521118E-2</c:v>
                </c:pt>
                <c:pt idx="10">
                  <c:v>3.0247349823321636E-2</c:v>
                </c:pt>
                <c:pt idx="11">
                  <c:v>3.1152647975077916E-2</c:v>
                </c:pt>
                <c:pt idx="12">
                  <c:v>3.3587562334995595E-2</c:v>
                </c:pt>
                <c:pt idx="13">
                  <c:v>3.4456587735276281E-2</c:v>
                </c:pt>
                <c:pt idx="14">
                  <c:v>3.252513305736255E-2</c:v>
                </c:pt>
                <c:pt idx="15">
                  <c:v>3.1653840569188407E-2</c:v>
                </c:pt>
                <c:pt idx="16">
                  <c:v>3.205791106515004E-2</c:v>
                </c:pt>
                <c:pt idx="17">
                  <c:v>3.2052171499930671E-2</c:v>
                </c:pt>
                <c:pt idx="18">
                  <c:v>3.3148458661163421E-2</c:v>
                </c:pt>
                <c:pt idx="19">
                  <c:v>3.5645239246012622E-2</c:v>
                </c:pt>
                <c:pt idx="20">
                  <c:v>3.7058685994856205E-2</c:v>
                </c:pt>
                <c:pt idx="21">
                  <c:v>3.6306692959053519E-2</c:v>
                </c:pt>
                <c:pt idx="22">
                  <c:v>3.4510433386837867E-2</c:v>
                </c:pt>
                <c:pt idx="23">
                  <c:v>3.3055913726409647E-2</c:v>
                </c:pt>
                <c:pt idx="24">
                  <c:v>3.4423209762836783E-2</c:v>
                </c:pt>
                <c:pt idx="25">
                  <c:v>3.3993399339933991E-2</c:v>
                </c:pt>
                <c:pt idx="26">
                  <c:v>3.3951282604009529E-2</c:v>
                </c:pt>
                <c:pt idx="27">
                  <c:v>3.3598492777894076E-2</c:v>
                </c:pt>
                <c:pt idx="28">
                  <c:v>3.3630890595806581E-2</c:v>
                </c:pt>
                <c:pt idx="29">
                  <c:v>3.1463191121067165E-2</c:v>
                </c:pt>
                <c:pt idx="30">
                  <c:v>2.7291401741171898E-2</c:v>
                </c:pt>
                <c:pt idx="31">
                  <c:v>2.9756191207525436E-2</c:v>
                </c:pt>
              </c:numCache>
            </c:numRef>
          </c:val>
        </c:ser>
        <c:ser>
          <c:idx val="6"/>
          <c:order val="5"/>
          <c:tx>
            <c:strRef>
              <c:f>'Sheet1 (3)'!$A$14</c:f>
              <c:strCache>
                <c:ptCount val="1"/>
                <c:pt idx="0">
                  <c:v>      Wholesale Trade</c:v>
                </c:pt>
              </c:strCache>
            </c:strRef>
          </c:tx>
          <c:cat>
            <c:numRef>
              <c:f>'Sheet1 (3)'!$B$1:$AG$1</c:f>
              <c:numCache>
                <c:formatCode>General</c:formatCode>
                <c:ptCount val="3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numCache>
            </c:numRef>
          </c:cat>
          <c:val>
            <c:numRef>
              <c:f>'Sheet1 (3)'!$B$14:$AG$14</c:f>
              <c:numCache>
                <c:formatCode>General</c:formatCode>
                <c:ptCount val="32"/>
                <c:pt idx="0">
                  <c:v>1.1231448054552761E-2</c:v>
                </c:pt>
                <c:pt idx="1">
                  <c:v>8.1592039800995018E-3</c:v>
                </c:pt>
                <c:pt idx="2">
                  <c:v>8.8262910798122263E-3</c:v>
                </c:pt>
                <c:pt idx="3">
                  <c:v>1.0586757581195047E-2</c:v>
                </c:pt>
                <c:pt idx="4">
                  <c:v>9.3522687911326771E-3</c:v>
                </c:pt>
                <c:pt idx="5">
                  <c:v>8.2644628099173764E-3</c:v>
                </c:pt>
                <c:pt idx="6">
                  <c:v>7.9874978294842934E-3</c:v>
                </c:pt>
                <c:pt idx="7">
                  <c:v>7.1382219338092323E-3</c:v>
                </c:pt>
                <c:pt idx="8">
                  <c:v>9.1153616258218759E-3</c:v>
                </c:pt>
                <c:pt idx="9">
                  <c:v>8.1762749445676523E-3</c:v>
                </c:pt>
                <c:pt idx="10">
                  <c:v>8.90459363957599E-3</c:v>
                </c:pt>
                <c:pt idx="11">
                  <c:v>8.7793826111583345E-3</c:v>
                </c:pt>
                <c:pt idx="12">
                  <c:v>9.0935758286887873E-3</c:v>
                </c:pt>
                <c:pt idx="13">
                  <c:v>9.1074681238615673E-3</c:v>
                </c:pt>
                <c:pt idx="14">
                  <c:v>1.1383796570076878E-2</c:v>
                </c:pt>
                <c:pt idx="15">
                  <c:v>8.5668651081748214E-3</c:v>
                </c:pt>
                <c:pt idx="16">
                  <c:v>6.3524892894075936E-3</c:v>
                </c:pt>
                <c:pt idx="17">
                  <c:v>6.5214374913278904E-3</c:v>
                </c:pt>
                <c:pt idx="18">
                  <c:v>8.5128337417773765E-3</c:v>
                </c:pt>
                <c:pt idx="19">
                  <c:v>8.5790236829386204E-3</c:v>
                </c:pt>
                <c:pt idx="20">
                  <c:v>8.5340191723170446E-3</c:v>
                </c:pt>
                <c:pt idx="21">
                  <c:v>1.0091636701078759E-2</c:v>
                </c:pt>
                <c:pt idx="22">
                  <c:v>8.9429030038981876E-3</c:v>
                </c:pt>
                <c:pt idx="23">
                  <c:v>1.043254014769664E-2</c:v>
                </c:pt>
                <c:pt idx="24">
                  <c:v>0</c:v>
                </c:pt>
                <c:pt idx="25">
                  <c:v>0</c:v>
                </c:pt>
                <c:pt idx="26">
                  <c:v>0</c:v>
                </c:pt>
                <c:pt idx="27">
                  <c:v>0</c:v>
                </c:pt>
                <c:pt idx="28">
                  <c:v>0</c:v>
                </c:pt>
                <c:pt idx="29">
                  <c:v>0</c:v>
                </c:pt>
                <c:pt idx="30">
                  <c:v>0</c:v>
                </c:pt>
                <c:pt idx="31">
                  <c:v>0</c:v>
                </c:pt>
              </c:numCache>
            </c:numRef>
          </c:val>
        </c:ser>
        <c:ser>
          <c:idx val="7"/>
          <c:order val="6"/>
          <c:tx>
            <c:strRef>
              <c:f>'Sheet1 (3)'!$A$15</c:f>
              <c:strCache>
                <c:ptCount val="1"/>
                <c:pt idx="0">
                  <c:v>      Retail Trade</c:v>
                </c:pt>
              </c:strCache>
            </c:strRef>
          </c:tx>
          <c:dLbls>
            <c:showSerName val="1"/>
          </c:dLbls>
          <c:cat>
            <c:numRef>
              <c:f>'Sheet1 (3)'!$B$1:$AG$1</c:f>
              <c:numCache>
                <c:formatCode>General</c:formatCode>
                <c:ptCount val="3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numCache>
            </c:numRef>
          </c:cat>
          <c:val>
            <c:numRef>
              <c:f>'Sheet1 (3)'!$B$15:$AG$15</c:f>
              <c:numCache>
                <c:formatCode>General</c:formatCode>
                <c:ptCount val="32"/>
                <c:pt idx="0">
                  <c:v>0.14340152426795025</c:v>
                </c:pt>
                <c:pt idx="1">
                  <c:v>0.15343283582089601</c:v>
                </c:pt>
                <c:pt idx="2">
                  <c:v>0.15962441314553991</c:v>
                </c:pt>
                <c:pt idx="3">
                  <c:v>0.16597882648483778</c:v>
                </c:pt>
                <c:pt idx="4">
                  <c:v>0.17041912019397329</c:v>
                </c:pt>
                <c:pt idx="5">
                  <c:v>0.16845436961491134</c:v>
                </c:pt>
                <c:pt idx="6">
                  <c:v>0.17885049487758317</c:v>
                </c:pt>
                <c:pt idx="7">
                  <c:v>0.1804023361453608</c:v>
                </c:pt>
                <c:pt idx="8">
                  <c:v>0.17080095636580989</c:v>
                </c:pt>
                <c:pt idx="9">
                  <c:v>0.17544345898004463</c:v>
                </c:pt>
                <c:pt idx="10">
                  <c:v>0.17766784452296858</c:v>
                </c:pt>
                <c:pt idx="11">
                  <c:v>0.17728688756726199</c:v>
                </c:pt>
                <c:pt idx="12">
                  <c:v>0.17805808154884156</c:v>
                </c:pt>
                <c:pt idx="13">
                  <c:v>0.17486338797814224</c:v>
                </c:pt>
                <c:pt idx="14">
                  <c:v>0.17400946185688967</c:v>
                </c:pt>
                <c:pt idx="15">
                  <c:v>0.18135617830695513</c:v>
                </c:pt>
                <c:pt idx="16">
                  <c:v>0.19515438026296389</c:v>
                </c:pt>
                <c:pt idx="17">
                  <c:v>0.19772443457749492</c:v>
                </c:pt>
                <c:pt idx="18">
                  <c:v>0.20572681542628671</c:v>
                </c:pt>
                <c:pt idx="19">
                  <c:v>0.20782986950217519</c:v>
                </c:pt>
                <c:pt idx="20">
                  <c:v>0.21346738368015009</c:v>
                </c:pt>
                <c:pt idx="21">
                  <c:v>0.22039206588562832</c:v>
                </c:pt>
                <c:pt idx="22">
                  <c:v>0.22105021783994511</c:v>
                </c:pt>
                <c:pt idx="23">
                  <c:v>0.22705427265267861</c:v>
                </c:pt>
                <c:pt idx="24">
                  <c:v>0.22852866682017053</c:v>
                </c:pt>
                <c:pt idx="25">
                  <c:v>0.24829482948294854</c:v>
                </c:pt>
                <c:pt idx="26">
                  <c:v>0.24229359775813775</c:v>
                </c:pt>
                <c:pt idx="27">
                  <c:v>0.24576093782708852</c:v>
                </c:pt>
                <c:pt idx="28">
                  <c:v>0.24070998546813402</c:v>
                </c:pt>
                <c:pt idx="29">
                  <c:v>0.21657672334792791</c:v>
                </c:pt>
                <c:pt idx="30">
                  <c:v>0.21705957155433844</c:v>
                </c:pt>
                <c:pt idx="31">
                  <c:v>0.21674025724707277</c:v>
                </c:pt>
              </c:numCache>
            </c:numRef>
          </c:val>
        </c:ser>
        <c:ser>
          <c:idx val="8"/>
          <c:order val="7"/>
          <c:tx>
            <c:strRef>
              <c:f>'Sheet1 (3)'!$A$16</c:f>
              <c:strCache>
                <c:ptCount val="1"/>
                <c:pt idx="0">
                  <c:v>      Finance, Insurance, &amp; Real Estate</c:v>
                </c:pt>
              </c:strCache>
            </c:strRef>
          </c:tx>
          <c:cat>
            <c:numRef>
              <c:f>'Sheet1 (3)'!$B$1:$AG$1</c:f>
              <c:numCache>
                <c:formatCode>General</c:formatCode>
                <c:ptCount val="3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numCache>
            </c:numRef>
          </c:cat>
          <c:val>
            <c:numRef>
              <c:f>'Sheet1 (3)'!$B$16:$AG$16</c:f>
              <c:numCache>
                <c:formatCode>General</c:formatCode>
                <c:ptCount val="32"/>
                <c:pt idx="0">
                  <c:v>4.3321299638989182E-2</c:v>
                </c:pt>
                <c:pt idx="1">
                  <c:v>4.4776119402985114E-2</c:v>
                </c:pt>
                <c:pt idx="2">
                  <c:v>4.6948356807511776E-2</c:v>
                </c:pt>
                <c:pt idx="3">
                  <c:v>5.1139422214247318E-2</c:v>
                </c:pt>
                <c:pt idx="4">
                  <c:v>5.2649809490820862E-2</c:v>
                </c:pt>
                <c:pt idx="5">
                  <c:v>5.8378758572182075E-2</c:v>
                </c:pt>
                <c:pt idx="6">
                  <c:v>6.3031776350060784E-2</c:v>
                </c:pt>
                <c:pt idx="7">
                  <c:v>5.7916937053861361E-2</c:v>
                </c:pt>
                <c:pt idx="8">
                  <c:v>6.3956963538553513E-2</c:v>
                </c:pt>
                <c:pt idx="9">
                  <c:v>6.3054323725055428E-2</c:v>
                </c:pt>
                <c:pt idx="10">
                  <c:v>6.3745583038869263E-2</c:v>
                </c:pt>
                <c:pt idx="11">
                  <c:v>6.5420560747663573E-2</c:v>
                </c:pt>
                <c:pt idx="12">
                  <c:v>6.6441771780580805E-2</c:v>
                </c:pt>
                <c:pt idx="13">
                  <c:v>6.5118397085610333E-2</c:v>
                </c:pt>
                <c:pt idx="14">
                  <c:v>5.6918982850384471E-2</c:v>
                </c:pt>
                <c:pt idx="15">
                  <c:v>5.5757223754900678E-2</c:v>
                </c:pt>
                <c:pt idx="16">
                  <c:v>5.7911065149948433E-2</c:v>
                </c:pt>
                <c:pt idx="17">
                  <c:v>6.0635493270431585E-2</c:v>
                </c:pt>
                <c:pt idx="18">
                  <c:v>6.1266606474912937E-2</c:v>
                </c:pt>
                <c:pt idx="19">
                  <c:v>6.2348960850652571E-2</c:v>
                </c:pt>
                <c:pt idx="20">
                  <c:v>6.815524900631284E-2</c:v>
                </c:pt>
                <c:pt idx="21">
                  <c:v>6.5537640644936931E-2</c:v>
                </c:pt>
                <c:pt idx="22">
                  <c:v>6.2714973629901569E-2</c:v>
                </c:pt>
                <c:pt idx="23">
                  <c:v>6.704958387058961E-2</c:v>
                </c:pt>
                <c:pt idx="24">
                  <c:v>6.6083352521298683E-2</c:v>
                </c:pt>
                <c:pt idx="25">
                  <c:v>6.1056105610561073E-2</c:v>
                </c:pt>
                <c:pt idx="26">
                  <c:v>6.6932528562190119E-2</c:v>
                </c:pt>
                <c:pt idx="27">
                  <c:v>6.2277580071174392E-2</c:v>
                </c:pt>
                <c:pt idx="28">
                  <c:v>6.8195972597052096E-2</c:v>
                </c:pt>
                <c:pt idx="29">
                  <c:v>7.3414112615823326E-2</c:v>
                </c:pt>
                <c:pt idx="30">
                  <c:v>7.0038149271251099E-2</c:v>
                </c:pt>
                <c:pt idx="31">
                  <c:v>7.2278748320214956E-2</c:v>
                </c:pt>
              </c:numCache>
            </c:numRef>
          </c:val>
        </c:ser>
        <c:ser>
          <c:idx val="9"/>
          <c:order val="8"/>
          <c:tx>
            <c:strRef>
              <c:f>'Sheet1 (3)'!$A$17</c:f>
              <c:strCache>
                <c:ptCount val="1"/>
                <c:pt idx="0">
                  <c:v>      Services</c:v>
                </c:pt>
              </c:strCache>
            </c:strRef>
          </c:tx>
          <c:dLbls>
            <c:dLbl>
              <c:idx val="26"/>
              <c:delete val="1"/>
            </c:dLbl>
            <c:showSerName val="1"/>
          </c:dLbls>
          <c:cat>
            <c:numRef>
              <c:f>'Sheet1 (3)'!$B$1:$AG$1</c:f>
              <c:numCache>
                <c:formatCode>General</c:formatCode>
                <c:ptCount val="3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numCache>
            </c:numRef>
          </c:cat>
          <c:val>
            <c:numRef>
              <c:f>'Sheet1 (3)'!$B$17:$AG$17</c:f>
              <c:numCache>
                <c:formatCode>General</c:formatCode>
                <c:ptCount val="32"/>
                <c:pt idx="0">
                  <c:v>0.11251504211793027</c:v>
                </c:pt>
                <c:pt idx="1">
                  <c:v>0.11741293532338309</c:v>
                </c:pt>
                <c:pt idx="2">
                  <c:v>0.11962441314554011</c:v>
                </c:pt>
                <c:pt idx="3">
                  <c:v>0.13098869549614242</c:v>
                </c:pt>
                <c:pt idx="4">
                  <c:v>0.13993765154139295</c:v>
                </c:pt>
                <c:pt idx="5">
                  <c:v>0.14418850008791981</c:v>
                </c:pt>
                <c:pt idx="6">
                  <c:v>0.14585865601666956</c:v>
                </c:pt>
                <c:pt idx="7">
                  <c:v>0.14503569110966921</c:v>
                </c:pt>
                <c:pt idx="8">
                  <c:v>0.15122534369396323</c:v>
                </c:pt>
                <c:pt idx="9">
                  <c:v>0.14731152993348115</c:v>
                </c:pt>
                <c:pt idx="10">
                  <c:v>0.15533568904593661</c:v>
                </c:pt>
                <c:pt idx="11">
                  <c:v>0.16879071084678582</c:v>
                </c:pt>
                <c:pt idx="12">
                  <c:v>0.17145790554414791</c:v>
                </c:pt>
                <c:pt idx="13">
                  <c:v>0.19201578627808141</c:v>
                </c:pt>
                <c:pt idx="14">
                  <c:v>0.19426374926079257</c:v>
                </c:pt>
                <c:pt idx="15">
                  <c:v>0.20502395818208224</c:v>
                </c:pt>
                <c:pt idx="16">
                  <c:v>0.22278032205643411</c:v>
                </c:pt>
                <c:pt idx="17">
                  <c:v>0.219508810878313</c:v>
                </c:pt>
                <c:pt idx="18">
                  <c:v>0.21423964916806429</c:v>
                </c:pt>
                <c:pt idx="19">
                  <c:v>0.21387143547607568</c:v>
                </c:pt>
                <c:pt idx="20">
                  <c:v>0.21370119242459695</c:v>
                </c:pt>
                <c:pt idx="21">
                  <c:v>0.22375594478598784</c:v>
                </c:pt>
                <c:pt idx="22">
                  <c:v>0.23584040357716177</c:v>
                </c:pt>
                <c:pt idx="23">
                  <c:v>0.23807291056148192</c:v>
                </c:pt>
                <c:pt idx="24">
                  <c:v>0.24257425742574271</c:v>
                </c:pt>
                <c:pt idx="25">
                  <c:v>0.24004400440044044</c:v>
                </c:pt>
                <c:pt idx="26">
                  <c:v>0.24207803405906467</c:v>
                </c:pt>
                <c:pt idx="27">
                  <c:v>0.24460958760728491</c:v>
                </c:pt>
                <c:pt idx="28">
                  <c:v>0.24195557400871912</c:v>
                </c:pt>
                <c:pt idx="29">
                  <c:v>0.254760207718155</c:v>
                </c:pt>
                <c:pt idx="30">
                  <c:v>0.25921940721901598</c:v>
                </c:pt>
                <c:pt idx="31">
                  <c:v>0.26214244576694185</c:v>
                </c:pt>
              </c:numCache>
            </c:numRef>
          </c:val>
        </c:ser>
        <c:ser>
          <c:idx val="10"/>
          <c:order val="9"/>
          <c:tx>
            <c:strRef>
              <c:f>'Sheet1 (3)'!$A$18</c:f>
              <c:strCache>
                <c:ptCount val="1"/>
                <c:pt idx="0">
                  <c:v>    Government &amp; Enterprises</c:v>
                </c:pt>
              </c:strCache>
            </c:strRef>
          </c:tx>
          <c:dLbls>
            <c:showSerName val="1"/>
          </c:dLbls>
          <c:cat>
            <c:numRef>
              <c:f>'Sheet1 (3)'!$B$1:$AG$1</c:f>
              <c:numCache>
                <c:formatCode>General</c:formatCode>
                <c:ptCount val="3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numCache>
            </c:numRef>
          </c:cat>
          <c:val>
            <c:numRef>
              <c:f>'Sheet1 (3)'!$B$18:$AG$18</c:f>
              <c:numCache>
                <c:formatCode>General</c:formatCode>
                <c:ptCount val="32"/>
                <c:pt idx="0">
                  <c:v>0.17448856799037304</c:v>
                </c:pt>
                <c:pt idx="1">
                  <c:v>0.18228855721393034</c:v>
                </c:pt>
                <c:pt idx="2">
                  <c:v>0.1742723004694838</c:v>
                </c:pt>
                <c:pt idx="3">
                  <c:v>0.17028530414498474</c:v>
                </c:pt>
                <c:pt idx="4">
                  <c:v>0.17873224800831339</c:v>
                </c:pt>
                <c:pt idx="5">
                  <c:v>0.19430279585018481</c:v>
                </c:pt>
                <c:pt idx="6">
                  <c:v>0.20767494356659141</c:v>
                </c:pt>
                <c:pt idx="7">
                  <c:v>0.20035691109669046</c:v>
                </c:pt>
                <c:pt idx="8">
                  <c:v>0.1882845188284519</c:v>
                </c:pt>
                <c:pt idx="9">
                  <c:v>0.19041019955654148</c:v>
                </c:pt>
                <c:pt idx="10">
                  <c:v>0.18982332155477041</c:v>
                </c:pt>
                <c:pt idx="11">
                  <c:v>0.19399603511753097</c:v>
                </c:pt>
                <c:pt idx="12">
                  <c:v>0.200352009386917</c:v>
                </c:pt>
                <c:pt idx="13">
                  <c:v>0.19550698239222886</c:v>
                </c:pt>
                <c:pt idx="14">
                  <c:v>0.18687167356593731</c:v>
                </c:pt>
                <c:pt idx="15">
                  <c:v>0.17990416727167141</c:v>
                </c:pt>
                <c:pt idx="16">
                  <c:v>0.16634657999704541</c:v>
                </c:pt>
                <c:pt idx="17">
                  <c:v>0.15360066601914787</c:v>
                </c:pt>
                <c:pt idx="18">
                  <c:v>0.15297304269315104</c:v>
                </c:pt>
                <c:pt idx="19">
                  <c:v>0.1488641855969072</c:v>
                </c:pt>
                <c:pt idx="20">
                  <c:v>0.15688566752396541</c:v>
                </c:pt>
                <c:pt idx="21">
                  <c:v>0.16459807446931932</c:v>
                </c:pt>
                <c:pt idx="22">
                  <c:v>0.15879385462050016</c:v>
                </c:pt>
                <c:pt idx="23">
                  <c:v>0.16129410385652374</c:v>
                </c:pt>
                <c:pt idx="24">
                  <c:v>0.15496200782868991</c:v>
                </c:pt>
                <c:pt idx="25">
                  <c:v>0.14543454345434567</c:v>
                </c:pt>
                <c:pt idx="26">
                  <c:v>0.14043974994610933</c:v>
                </c:pt>
                <c:pt idx="27">
                  <c:v>0.13324262089177324</c:v>
                </c:pt>
                <c:pt idx="28">
                  <c:v>0.13037160058127464</c:v>
                </c:pt>
                <c:pt idx="29">
                  <c:v>0.13186029935851737</c:v>
                </c:pt>
                <c:pt idx="30">
                  <c:v>0.12726205614790204</c:v>
                </c:pt>
                <c:pt idx="31">
                  <c:v>0.12939143789594956</c:v>
                </c:pt>
              </c:numCache>
            </c:numRef>
          </c:val>
        </c:ser>
        <c:axId val="28865280"/>
        <c:axId val="28867200"/>
        <c:axId val="0"/>
      </c:area3DChart>
      <c:catAx>
        <c:axId val="28865280"/>
        <c:scaling>
          <c:orientation val="minMax"/>
        </c:scaling>
        <c:axPos val="b"/>
        <c:title>
          <c:tx>
            <c:rich>
              <a:bodyPr/>
              <a:lstStyle/>
              <a:p>
                <a:pPr>
                  <a:defRPr/>
                </a:pPr>
                <a:r>
                  <a:rPr lang="en-US"/>
                  <a:t>Year</a:t>
                </a:r>
              </a:p>
            </c:rich>
          </c:tx>
          <c:layout/>
        </c:title>
        <c:numFmt formatCode="General" sourceLinked="1"/>
        <c:majorTickMark val="none"/>
        <c:tickLblPos val="nextTo"/>
        <c:crossAx val="28867200"/>
        <c:crosses val="autoZero"/>
        <c:auto val="1"/>
        <c:lblAlgn val="ctr"/>
        <c:lblOffset val="100"/>
      </c:catAx>
      <c:valAx>
        <c:axId val="28867200"/>
        <c:scaling>
          <c:orientation val="minMax"/>
        </c:scaling>
        <c:axPos val="l"/>
        <c:majorGridlines>
          <c:spPr>
            <a:ln w="12700">
              <a:solidFill>
                <a:schemeClr val="tx1"/>
              </a:solidFill>
            </a:ln>
          </c:spPr>
        </c:majorGridlines>
        <c:minorGridlines>
          <c:spPr>
            <a:ln>
              <a:solidFill>
                <a:sysClr val="windowText" lastClr="000000"/>
              </a:solidFill>
            </a:ln>
          </c:spPr>
        </c:minorGridlines>
        <c:title>
          <c:tx>
            <c:rich>
              <a:bodyPr/>
              <a:lstStyle/>
              <a:p>
                <a:pPr>
                  <a:defRPr/>
                </a:pPr>
                <a:r>
                  <a:rPr lang="en-US" dirty="0"/>
                  <a:t>% of total </a:t>
                </a:r>
                <a:r>
                  <a:rPr lang="en-US" dirty="0" smtClean="0"/>
                  <a:t>employment (full &amp;</a:t>
                </a:r>
                <a:r>
                  <a:rPr lang="en-US" baseline="0" dirty="0" smtClean="0"/>
                  <a:t> part time jobs)</a:t>
                </a:r>
                <a:endParaRPr lang="en-US" dirty="0"/>
              </a:p>
            </c:rich>
          </c:tx>
          <c:layout/>
        </c:title>
        <c:numFmt formatCode="General" sourceLinked="1"/>
        <c:majorTickMark val="in"/>
        <c:tickLblPos val="nextTo"/>
        <c:spPr>
          <a:noFill/>
          <a:ln>
            <a:solidFill>
              <a:sysClr val="windowText" lastClr="000000"/>
            </a:solidFill>
          </a:ln>
        </c:spPr>
        <c:crossAx val="28865280"/>
        <c:crosses val="autoZero"/>
        <c:crossBetween val="midCat"/>
        <c:majorUnit val="0.1"/>
      </c:valAx>
    </c:plotArea>
    <c:legend>
      <c:legendPos val="r"/>
      <c:legendEntry>
        <c:idx val="6"/>
        <c:delete val="1"/>
      </c:legendEntry>
      <c:legendEntry>
        <c:idx val="3"/>
        <c:delete val="1"/>
      </c:legendEntry>
      <c:legendEntry>
        <c:idx val="1"/>
        <c:delete val="1"/>
      </c:legendEntry>
      <c:legendEntry>
        <c:idx val="0"/>
        <c:delete val="1"/>
      </c:legendEntry>
      <c:layout>
        <c:manualLayout>
          <c:xMode val="edge"/>
          <c:yMode val="edge"/>
          <c:x val="0.76114910869786256"/>
          <c:y val="0.28045325088983081"/>
          <c:w val="0.22816998342496944"/>
          <c:h val="0.48541998150672488"/>
        </c:manualLayout>
      </c:layout>
      <c:spPr>
        <a:ln>
          <a:noFill/>
        </a:ln>
      </c:spPr>
      <c:txPr>
        <a:bodyPr/>
        <a:lstStyle/>
        <a:p>
          <a:pPr>
            <a:defRPr sz="1050"/>
          </a:pPr>
          <a:endParaRPr lang="en-US"/>
        </a:p>
      </c:txPr>
    </c:legend>
    <c:plotVisOnly val="1"/>
  </c:chart>
  <c:spPr>
    <a:ln>
      <a:solidFill>
        <a:schemeClr val="tx1">
          <a:lumMod val="50000"/>
          <a:lumOff val="50000"/>
        </a:schemeClr>
      </a:solid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0.01736</cdr:x>
      <cdr:y>0.05568</cdr:y>
    </cdr:from>
    <cdr:to>
      <cdr:x>0.97864</cdr:x>
      <cdr:y>0.12761</cdr:y>
    </cdr:to>
    <cdr:sp macro="" textlink="">
      <cdr:nvSpPr>
        <cdr:cNvPr id="2" name="TextBox 1"/>
        <cdr:cNvSpPr txBox="1"/>
      </cdr:nvSpPr>
      <cdr:spPr>
        <a:xfrm xmlns:a="http://schemas.openxmlformats.org/drawingml/2006/main">
          <a:off x="123827" y="228601"/>
          <a:ext cx="6858000" cy="29527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400" b="1" i="0" baseline="0" dirty="0">
              <a:latin typeface="+mn-lt"/>
              <a:ea typeface="+mn-ea"/>
              <a:cs typeface="+mn-cs"/>
            </a:rPr>
            <a:t>Service and retail trade sectors grow as Curry County diversifies economic base and </a:t>
          </a: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400" b="1" i="0" baseline="0" dirty="0">
              <a:latin typeface="+mn-lt"/>
              <a:ea typeface="+mn-ea"/>
              <a:cs typeface="+mn-cs"/>
            </a:rPr>
            <a:t>manufacturing's share of total employment declines </a:t>
          </a:r>
        </a:p>
        <a:p xmlns:a="http://schemas.openxmlformats.org/drawingml/2006/main">
          <a:pPr algn="ct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3615CD-3E66-4375-9085-00B7FD703C59}" type="datetimeFigureOut">
              <a:rPr lang="en-US" smtClean="0"/>
              <a:pPr/>
              <a:t>9/29/2009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DD2901-0511-4085-8948-47AF7650D6A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8343E-1508-472C-BD26-F9DD9420284C}" type="datetimeFigureOut">
              <a:rPr lang="en-US" smtClean="0"/>
              <a:pPr/>
              <a:t>9/29/2009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84F95-F30E-4E0A-A986-30CCF06454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Note on Total Employment</a:t>
            </a:r>
            <a:r>
              <a:rPr lang="en-US" dirty="0" smtClean="0"/>
              <a:t> </a:t>
            </a:r>
            <a:r>
              <a:rPr lang="en-US" dirty="0" err="1" smtClean="0"/>
              <a:t>Employment</a:t>
            </a:r>
            <a:r>
              <a:rPr lang="en-US" dirty="0" smtClean="0"/>
              <a:t> numbers remain the most popular and frequently cited statistics used for tracking local area economic conditions and trends. The </a:t>
            </a:r>
            <a:r>
              <a:rPr lang="en-US" i="1" dirty="0" smtClean="0"/>
              <a:t>Bureau of Economic Analysis</a:t>
            </a:r>
            <a:r>
              <a:rPr lang="en-US" dirty="0" smtClean="0"/>
              <a:t> employment estimates reported above measure the number of full- and part-time wage and salary employees, plus the number of proprietors of unincorporated businesses. People holding more than one job are counted in the employment estimates for each job they hold. This means BEA employment estimates represent a job count, not a people count. Also, BEA employment is by place-of-work, rather than by place-of-residence. </a:t>
            </a:r>
            <a:endParaRPr lang="en-US" dirty="0"/>
          </a:p>
        </p:txBody>
      </p:sp>
      <p:sp>
        <p:nvSpPr>
          <p:cNvPr id="4" name="Slide Number Placeholder 3"/>
          <p:cNvSpPr>
            <a:spLocks noGrp="1"/>
          </p:cNvSpPr>
          <p:nvPr>
            <p:ph type="sldNum" sz="quarter" idx="10"/>
          </p:nvPr>
        </p:nvSpPr>
        <p:spPr/>
        <p:txBody>
          <a:bodyPr/>
          <a:lstStyle/>
          <a:p>
            <a:fld id="{B5F84F95-F30E-4E0A-A986-30CCF0645446}"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1200" kern="1200" dirty="0" smtClean="0">
                <a:solidFill>
                  <a:schemeClr val="tx1"/>
                </a:solidFill>
                <a:latin typeface="+mn-lt"/>
                <a:ea typeface="+mn-ea"/>
                <a:cs typeface="+mn-cs"/>
              </a:rPr>
              <a:t>Commuters</a:t>
            </a:r>
            <a:endParaRPr lang="en-US" sz="14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Previously unemployed</a:t>
            </a:r>
            <a:endParaRPr lang="en-US" sz="14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New labor force participants</a:t>
            </a:r>
            <a:endParaRPr lang="en-US" sz="14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Second jobs</a:t>
            </a:r>
            <a:endParaRPr lang="en-US" sz="14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In-migrants</a:t>
            </a:r>
            <a:endParaRPr lang="en-US" dirty="0"/>
          </a:p>
        </p:txBody>
      </p:sp>
      <p:sp>
        <p:nvSpPr>
          <p:cNvPr id="4" name="Slide Number Placeholder 3"/>
          <p:cNvSpPr>
            <a:spLocks noGrp="1"/>
          </p:cNvSpPr>
          <p:nvPr>
            <p:ph type="sldNum" sz="quarter" idx="10"/>
          </p:nvPr>
        </p:nvSpPr>
        <p:spPr/>
        <p:txBody>
          <a:bodyPr/>
          <a:lstStyle/>
          <a:p>
            <a:fld id="{B5F84F95-F30E-4E0A-A986-30CCF064544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E4E50E-F071-452A-82F2-5B3ADCB0630E}"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4E50E-F071-452A-82F2-5B3ADCB0630E}"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4E50E-F071-452A-82F2-5B3ADCB0630E}"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4E50E-F071-452A-82F2-5B3ADCB0630E}"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4E50E-F071-452A-82F2-5B3ADCB0630E}"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E4E50E-F071-452A-82F2-5B3ADCB0630E}"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E4E50E-F071-452A-82F2-5B3ADCB0630E}" type="datetimeFigureOut">
              <a:rPr lang="en-US" smtClean="0"/>
              <a:pPr/>
              <a:t>9/29/2009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E4E50E-F071-452A-82F2-5B3ADCB0630E}" type="datetimeFigureOut">
              <a:rPr lang="en-US" smtClean="0"/>
              <a:pPr/>
              <a:t>9/29/2009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4E50E-F071-452A-82F2-5B3ADCB0630E}" type="datetimeFigureOut">
              <a:rPr lang="en-US" smtClean="0"/>
              <a:pPr/>
              <a:t>9/29/2009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4E50E-F071-452A-82F2-5B3ADCB0630E}"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4E50E-F071-452A-82F2-5B3ADCB0630E}"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D250B-2BF5-470A-B4B3-683C71368B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4E50E-F071-452A-82F2-5B3ADCB0630E}" type="datetimeFigureOut">
              <a:rPr lang="en-US" smtClean="0"/>
              <a:pPr/>
              <a:t>9/29/2009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D250B-2BF5-470A-B4B3-683C71368B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Running and Gunning with PNREAP: What you can do when you are in the hot seat</a:t>
            </a:r>
            <a:endParaRPr lang="en-US" dirty="0"/>
          </a:p>
        </p:txBody>
      </p:sp>
      <p:sp>
        <p:nvSpPr>
          <p:cNvPr id="3" name="Subtitle 2"/>
          <p:cNvSpPr>
            <a:spLocks noGrp="1"/>
          </p:cNvSpPr>
          <p:nvPr>
            <p:ph type="subTitle" idx="1"/>
          </p:nvPr>
        </p:nvSpPr>
        <p:spPr/>
        <p:txBody>
          <a:bodyPr/>
          <a:lstStyle/>
          <a:p>
            <a:r>
              <a:rPr lang="en-US" dirty="0" smtClean="0"/>
              <a:t>Mallory Rahe</a:t>
            </a:r>
          </a:p>
          <a:p>
            <a:r>
              <a:rPr lang="en-US" dirty="0" smtClean="0"/>
              <a:t>Extension Community Economist</a:t>
            </a:r>
          </a:p>
          <a:p>
            <a:r>
              <a:rPr lang="en-US" dirty="0" smtClean="0"/>
              <a:t>Oregon State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4648200" cy="1143000"/>
          </a:xfrm>
        </p:spPr>
        <p:txBody>
          <a:bodyPr>
            <a:noAutofit/>
          </a:bodyPr>
          <a:lstStyle/>
          <a:p>
            <a:r>
              <a:rPr lang="en-US" sz="3200" dirty="0" smtClean="0"/>
              <a:t>Use the reference tables of data under Selected Economic Indicators as an appendix and for slide text</a:t>
            </a:r>
            <a:endParaRPr lang="en-US" sz="3200" dirty="0"/>
          </a:p>
        </p:txBody>
      </p:sp>
      <p:pic>
        <p:nvPicPr>
          <p:cNvPr id="7" name="Content Placeholder 6" descr="Capture12.JPG"/>
          <p:cNvPicPr>
            <a:picLocks noGrp="1" noChangeAspect="1"/>
          </p:cNvPicPr>
          <p:nvPr>
            <p:ph sz="half" idx="1"/>
          </p:nvPr>
        </p:nvPicPr>
        <p:blipFill>
          <a:blip r:embed="rId2"/>
          <a:stretch>
            <a:fillRect/>
          </a:stretch>
        </p:blipFill>
        <p:spPr>
          <a:xfrm>
            <a:off x="4800600" y="609600"/>
            <a:ext cx="4038600" cy="3030123"/>
          </a:xfrm>
          <a:ln>
            <a:solidFill>
              <a:schemeClr val="tx1"/>
            </a:solidFill>
          </a:ln>
        </p:spPr>
      </p:pic>
      <p:pic>
        <p:nvPicPr>
          <p:cNvPr id="5122" name="Picture 2"/>
          <p:cNvPicPr>
            <a:picLocks noChangeAspect="1" noChangeArrowheads="1"/>
          </p:cNvPicPr>
          <p:nvPr/>
        </p:nvPicPr>
        <p:blipFill>
          <a:blip r:embed="rId3"/>
          <a:srcRect t="10763" r="1852" b="22505"/>
          <a:stretch>
            <a:fillRect/>
          </a:stretch>
        </p:blipFill>
        <p:spPr bwMode="auto">
          <a:xfrm>
            <a:off x="0" y="2286000"/>
            <a:ext cx="4559710" cy="2667000"/>
          </a:xfrm>
          <a:prstGeom prst="rect">
            <a:avLst/>
          </a:prstGeom>
          <a:noFill/>
          <a:ln w="9525">
            <a:solidFill>
              <a:schemeClr val="tx1"/>
            </a:solidFill>
            <a:miter lim="800000"/>
            <a:headEnd/>
            <a:tailEnd/>
          </a:ln>
          <a:effectLst/>
        </p:spPr>
      </p:pic>
      <p:pic>
        <p:nvPicPr>
          <p:cNvPr id="10" name="Picture 9" descr="Capture9.JPG"/>
          <p:cNvPicPr>
            <a:picLocks noChangeAspect="1"/>
          </p:cNvPicPr>
          <p:nvPr/>
        </p:nvPicPr>
        <p:blipFill>
          <a:blip r:embed="rId4" cstate="print"/>
          <a:stretch>
            <a:fillRect/>
          </a:stretch>
        </p:blipFill>
        <p:spPr>
          <a:xfrm>
            <a:off x="7303190" y="2514600"/>
            <a:ext cx="1764610" cy="2362200"/>
          </a:xfrm>
          <a:prstGeom prst="rect">
            <a:avLst/>
          </a:prstGeom>
          <a:ln>
            <a:solidFill>
              <a:schemeClr val="tx1"/>
            </a:solidFill>
          </a:ln>
        </p:spPr>
      </p:pic>
      <p:pic>
        <p:nvPicPr>
          <p:cNvPr id="9" name="Content Placeholder 8" descr="Capture8.JPG"/>
          <p:cNvPicPr>
            <a:picLocks noGrp="1" noChangeAspect="1"/>
          </p:cNvPicPr>
          <p:nvPr>
            <p:ph sz="half" idx="2"/>
          </p:nvPr>
        </p:nvPicPr>
        <p:blipFill>
          <a:blip r:embed="rId5" cstate="print"/>
          <a:stretch>
            <a:fillRect/>
          </a:stretch>
        </p:blipFill>
        <p:spPr>
          <a:xfrm>
            <a:off x="5791200" y="4114800"/>
            <a:ext cx="1721413" cy="2438400"/>
          </a:xfr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dirty="0" smtClean="0"/>
              <a:t>Using the Shift Share feature to explain employment change by industry mix, competitiveness, and national growth effects</a:t>
            </a:r>
            <a:endParaRPr lang="en-US" sz="3200" dirty="0"/>
          </a:p>
        </p:txBody>
      </p:sp>
      <p:pic>
        <p:nvPicPr>
          <p:cNvPr id="5" name="Content Placeholder 4" descr="Capture13.JPG"/>
          <p:cNvPicPr>
            <a:picLocks noGrp="1" noChangeAspect="1"/>
          </p:cNvPicPr>
          <p:nvPr>
            <p:ph sz="half" idx="1"/>
          </p:nvPr>
        </p:nvPicPr>
        <p:blipFill>
          <a:blip r:embed="rId2"/>
          <a:stretch>
            <a:fillRect/>
          </a:stretch>
        </p:blipFill>
        <p:spPr>
          <a:xfrm>
            <a:off x="304800" y="1489202"/>
            <a:ext cx="4038600" cy="3082798"/>
          </a:xfrm>
          <a:ln>
            <a:solidFill>
              <a:schemeClr val="tx1">
                <a:lumMod val="65000"/>
                <a:lumOff val="35000"/>
              </a:schemeClr>
            </a:solidFill>
          </a:ln>
        </p:spPr>
      </p:pic>
      <p:pic>
        <p:nvPicPr>
          <p:cNvPr id="6" name="Content Placeholder 5" descr="Capture14.JPG"/>
          <p:cNvPicPr>
            <a:picLocks noGrp="1" noChangeAspect="1"/>
          </p:cNvPicPr>
          <p:nvPr>
            <p:ph sz="half" idx="2"/>
          </p:nvPr>
        </p:nvPicPr>
        <p:blipFill>
          <a:blip r:embed="rId3"/>
          <a:stretch>
            <a:fillRect/>
          </a:stretch>
        </p:blipFill>
        <p:spPr>
          <a:xfrm>
            <a:off x="4724400" y="1489202"/>
            <a:ext cx="4038600" cy="3021922"/>
          </a:xfrm>
          <a:ln>
            <a:solidFill>
              <a:schemeClr val="tx1">
                <a:lumMod val="65000"/>
                <a:lumOff val="35000"/>
              </a:schemeClr>
            </a:solidFill>
          </a:ln>
        </p:spPr>
      </p:pic>
      <p:sp>
        <p:nvSpPr>
          <p:cNvPr id="7" name="TextBox 6"/>
          <p:cNvSpPr txBox="1"/>
          <p:nvPr/>
        </p:nvSpPr>
        <p:spPr>
          <a:xfrm>
            <a:off x="457200" y="4724400"/>
            <a:ext cx="8458200" cy="1477328"/>
          </a:xfrm>
          <a:prstGeom prst="rect">
            <a:avLst/>
          </a:prstGeom>
          <a:noFill/>
        </p:spPr>
        <p:txBody>
          <a:bodyPr wrap="square" rtlCol="0">
            <a:spAutoFit/>
          </a:bodyPr>
          <a:lstStyle/>
          <a:p>
            <a:r>
              <a:rPr lang="en-US" dirty="0" smtClean="0"/>
              <a:t>Your first decision is in the choice of year.  </a:t>
            </a:r>
          </a:p>
          <a:p>
            <a:r>
              <a:rPr lang="en-US" dirty="0" smtClean="0"/>
              <a:t>Data changes restrict availability within two time periods 1969-2000 or 2001-2007</a:t>
            </a:r>
          </a:p>
          <a:p>
            <a:r>
              <a:rPr lang="en-US" dirty="0" smtClean="0"/>
              <a:t>Dynamic periods of change in employment or unemployment rates, job ratio changes, peak to through, or peak to peak</a:t>
            </a:r>
          </a:p>
          <a:p>
            <a:r>
              <a:rPr lang="en-US" dirty="0" smtClean="0"/>
              <a:t>Perhaps the last time an analysis was done on employment by industry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One alternative: Use business cycles to determine choice of years in shift-share analysis</a:t>
            </a:r>
            <a:endParaRPr lang="en-US" sz="3200" dirty="0"/>
          </a:p>
        </p:txBody>
      </p:sp>
      <p:pic>
        <p:nvPicPr>
          <p:cNvPr id="6" name="Content Placeholder 5" descr="Capture25.JPG"/>
          <p:cNvPicPr>
            <a:picLocks noGrp="1" noChangeAspect="1"/>
          </p:cNvPicPr>
          <p:nvPr>
            <p:ph sz="half" idx="2"/>
          </p:nvPr>
        </p:nvPicPr>
        <p:blipFill>
          <a:blip r:embed="rId2"/>
          <a:stretch>
            <a:fillRect/>
          </a:stretch>
        </p:blipFill>
        <p:spPr>
          <a:xfrm>
            <a:off x="4876800" y="1905000"/>
            <a:ext cx="4038600" cy="3023100"/>
          </a:xfrm>
          <a:ln>
            <a:solidFill>
              <a:schemeClr val="tx1"/>
            </a:solidFill>
          </a:ln>
        </p:spPr>
      </p:pic>
      <p:pic>
        <p:nvPicPr>
          <p:cNvPr id="5" name="Content Placeholder 4" descr="Capture16.JPG"/>
          <p:cNvPicPr>
            <a:picLocks noChangeAspect="1"/>
          </p:cNvPicPr>
          <p:nvPr/>
        </p:nvPicPr>
        <p:blipFill>
          <a:blip r:embed="rId3"/>
          <a:stretch>
            <a:fillRect/>
          </a:stretch>
        </p:blipFill>
        <p:spPr>
          <a:xfrm>
            <a:off x="152400" y="1676400"/>
            <a:ext cx="3676575" cy="3048000"/>
          </a:xfrm>
          <a:prstGeom prst="rect">
            <a:avLst/>
          </a:prstGeom>
          <a:ln>
            <a:solidFill>
              <a:schemeClr val="tx1"/>
            </a:solidFill>
          </a:ln>
        </p:spPr>
      </p:pic>
      <p:sp>
        <p:nvSpPr>
          <p:cNvPr id="7" name="TextBox 6"/>
          <p:cNvSpPr txBox="1"/>
          <p:nvPr/>
        </p:nvSpPr>
        <p:spPr>
          <a:xfrm>
            <a:off x="0" y="1371600"/>
            <a:ext cx="4506298" cy="369332"/>
          </a:xfrm>
          <a:prstGeom prst="rect">
            <a:avLst/>
          </a:prstGeom>
          <a:noFill/>
        </p:spPr>
        <p:txBody>
          <a:bodyPr wrap="none" rtlCol="0">
            <a:spAutoFit/>
          </a:bodyPr>
          <a:lstStyle/>
          <a:p>
            <a:r>
              <a:rPr lang="en-US" dirty="0" smtClean="0"/>
              <a:t>Graphic Trends Analysis: Employment Figure 1</a:t>
            </a:r>
            <a:endParaRPr lang="en-US" dirty="0"/>
          </a:p>
        </p:txBody>
      </p:sp>
      <p:pic>
        <p:nvPicPr>
          <p:cNvPr id="8" name="Content Placeholder 8" descr="Capture8.JPG"/>
          <p:cNvPicPr>
            <a:picLocks noGrp="1" noChangeAspect="1"/>
          </p:cNvPicPr>
          <p:nvPr>
            <p:ph sz="half" idx="2"/>
          </p:nvPr>
        </p:nvPicPr>
        <p:blipFill>
          <a:blip r:embed="rId4" cstate="print"/>
          <a:stretch>
            <a:fillRect/>
          </a:stretch>
        </p:blipFill>
        <p:spPr>
          <a:xfrm>
            <a:off x="2249869" y="3276600"/>
            <a:ext cx="2474531" cy="3505200"/>
          </a:xfrm>
          <a:ln>
            <a:solidFill>
              <a:schemeClr val="tx1"/>
            </a:solidFill>
          </a:ln>
        </p:spPr>
      </p:pic>
      <p:sp>
        <p:nvSpPr>
          <p:cNvPr id="9" name="TextBox 8"/>
          <p:cNvSpPr txBox="1"/>
          <p:nvPr/>
        </p:nvSpPr>
        <p:spPr>
          <a:xfrm>
            <a:off x="228600" y="5486400"/>
            <a:ext cx="2057400" cy="1200329"/>
          </a:xfrm>
          <a:prstGeom prst="rect">
            <a:avLst/>
          </a:prstGeom>
          <a:noFill/>
        </p:spPr>
        <p:txBody>
          <a:bodyPr wrap="square" rtlCol="0">
            <a:spAutoFit/>
          </a:bodyPr>
          <a:lstStyle/>
          <a:p>
            <a:r>
              <a:rPr lang="en-US" dirty="0" smtClean="0"/>
              <a:t>Selected Economic Indicators I: Employment by Place of Work</a:t>
            </a:r>
            <a:endParaRPr lang="en-US" dirty="0"/>
          </a:p>
        </p:txBody>
      </p:sp>
      <p:sp>
        <p:nvSpPr>
          <p:cNvPr id="10" name="TextBox 9"/>
          <p:cNvSpPr txBox="1"/>
          <p:nvPr/>
        </p:nvSpPr>
        <p:spPr>
          <a:xfrm>
            <a:off x="5029200" y="5486400"/>
            <a:ext cx="3657600" cy="923330"/>
          </a:xfrm>
          <a:prstGeom prst="rect">
            <a:avLst/>
          </a:prstGeom>
          <a:noFill/>
        </p:spPr>
        <p:txBody>
          <a:bodyPr wrap="square" rtlCol="0">
            <a:spAutoFit/>
          </a:bodyPr>
          <a:lstStyle/>
          <a:p>
            <a:r>
              <a:rPr lang="en-US" dirty="0" smtClean="0"/>
              <a:t>This analysis can be very sensitive to the period chosen, clearly state your choice of years.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pture26.JPG"/>
          <p:cNvPicPr>
            <a:picLocks noGrp="1" noChangeAspect="1"/>
          </p:cNvPicPr>
          <p:nvPr>
            <p:ph sz="half" idx="1"/>
          </p:nvPr>
        </p:nvPicPr>
        <p:blipFill>
          <a:blip r:embed="rId2"/>
          <a:stretch>
            <a:fillRect/>
          </a:stretch>
        </p:blipFill>
        <p:spPr>
          <a:xfrm>
            <a:off x="152400" y="228921"/>
            <a:ext cx="4038600" cy="2361879"/>
          </a:xfrm>
        </p:spPr>
      </p:pic>
      <p:pic>
        <p:nvPicPr>
          <p:cNvPr id="6" name="Content Placeholder 5" descr="Capture27.JPG"/>
          <p:cNvPicPr>
            <a:picLocks noGrp="1" noChangeAspect="1"/>
          </p:cNvPicPr>
          <p:nvPr>
            <p:ph sz="half" idx="2"/>
          </p:nvPr>
        </p:nvPicPr>
        <p:blipFill>
          <a:blip r:embed="rId3"/>
          <a:stretch>
            <a:fillRect/>
          </a:stretch>
        </p:blipFill>
        <p:spPr>
          <a:xfrm>
            <a:off x="762000" y="2667000"/>
            <a:ext cx="4658527" cy="3733800"/>
          </a:xfrm>
        </p:spPr>
      </p:pic>
      <p:pic>
        <p:nvPicPr>
          <p:cNvPr id="7" name="Picture 6" descr="Capture28.JPG"/>
          <p:cNvPicPr>
            <a:picLocks noChangeAspect="1"/>
          </p:cNvPicPr>
          <p:nvPr/>
        </p:nvPicPr>
        <p:blipFill>
          <a:blip r:embed="rId4"/>
          <a:stretch>
            <a:fillRect/>
          </a:stretch>
        </p:blipFill>
        <p:spPr>
          <a:xfrm>
            <a:off x="5334000" y="2057400"/>
            <a:ext cx="3409950" cy="685800"/>
          </a:xfrm>
          <a:prstGeom prst="rect">
            <a:avLst/>
          </a:prstGeom>
        </p:spPr>
      </p:pic>
      <p:sp>
        <p:nvSpPr>
          <p:cNvPr id="9" name="Rectangle 8"/>
          <p:cNvSpPr/>
          <p:nvPr/>
        </p:nvSpPr>
        <p:spPr>
          <a:xfrm>
            <a:off x="3810000" y="3048000"/>
            <a:ext cx="1524000" cy="243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apture31.JPG"/>
          <p:cNvPicPr>
            <a:picLocks noChangeAspect="1"/>
          </p:cNvPicPr>
          <p:nvPr/>
        </p:nvPicPr>
        <p:blipFill>
          <a:blip r:embed="rId5"/>
          <a:srcRect l="22222" r="22876"/>
          <a:stretch>
            <a:fillRect/>
          </a:stretch>
        </p:blipFill>
        <p:spPr>
          <a:xfrm>
            <a:off x="5486400" y="1524000"/>
            <a:ext cx="3200400" cy="533400"/>
          </a:xfrm>
          <a:prstGeom prst="rect">
            <a:avLst/>
          </a:prstGeom>
        </p:spPr>
      </p:pic>
      <p:pic>
        <p:nvPicPr>
          <p:cNvPr id="8" name="Picture 7" descr="Capture29.JPG"/>
          <p:cNvPicPr>
            <a:picLocks noChangeAspect="1"/>
          </p:cNvPicPr>
          <p:nvPr/>
        </p:nvPicPr>
        <p:blipFill>
          <a:blip r:embed="rId6"/>
          <a:stretch>
            <a:fillRect/>
          </a:stretch>
        </p:blipFill>
        <p:spPr>
          <a:xfrm>
            <a:off x="3810000" y="3048000"/>
            <a:ext cx="2514600" cy="2439761"/>
          </a:xfrm>
          <a:prstGeom prst="rect">
            <a:avLst/>
          </a:prstGeom>
        </p:spPr>
      </p:pic>
      <p:sp>
        <p:nvSpPr>
          <p:cNvPr id="11" name="TextBox 10"/>
          <p:cNvSpPr txBox="1"/>
          <p:nvPr/>
        </p:nvSpPr>
        <p:spPr>
          <a:xfrm>
            <a:off x="4419600" y="228600"/>
            <a:ext cx="4267946" cy="1200329"/>
          </a:xfrm>
          <a:prstGeom prst="rect">
            <a:avLst/>
          </a:prstGeom>
          <a:noFill/>
        </p:spPr>
        <p:txBody>
          <a:bodyPr wrap="square" rtlCol="0">
            <a:spAutoFit/>
          </a:bodyPr>
          <a:lstStyle/>
          <a:p>
            <a:r>
              <a:rPr lang="en-US" sz="2400" dirty="0" smtClean="0"/>
              <a:t>From the output menus, choose the amount of information you feel comfortable explaining.</a:t>
            </a:r>
            <a:endParaRPr lang="en-US" sz="2400" dirty="0"/>
          </a:p>
        </p:txBody>
      </p:sp>
      <p:cxnSp>
        <p:nvCxnSpPr>
          <p:cNvPr id="13" name="Straight Arrow Connector 12"/>
          <p:cNvCxnSpPr>
            <a:stCxn id="14" idx="0"/>
            <a:endCxn id="7" idx="2"/>
          </p:cNvCxnSpPr>
          <p:nvPr/>
        </p:nvCxnSpPr>
        <p:spPr>
          <a:xfrm rot="16200000" flipV="1">
            <a:off x="7215188" y="2566987"/>
            <a:ext cx="304800" cy="657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77000" y="3048000"/>
            <a:ext cx="2438400" cy="1200329"/>
          </a:xfrm>
          <a:prstGeom prst="rect">
            <a:avLst/>
          </a:prstGeom>
          <a:noFill/>
        </p:spPr>
        <p:txBody>
          <a:bodyPr wrap="square" rtlCol="0">
            <a:spAutoFit/>
          </a:bodyPr>
          <a:lstStyle/>
          <a:p>
            <a:r>
              <a:rPr lang="en-US" dirty="0" smtClean="0"/>
              <a:t>This is the real value of the shift-share analysis, display this or describe in your own words.</a:t>
            </a:r>
            <a:endParaRPr lang="en-US" dirty="0"/>
          </a:p>
        </p:txBody>
      </p:sp>
      <p:sp>
        <p:nvSpPr>
          <p:cNvPr id="17" name="TextBox 16"/>
          <p:cNvSpPr txBox="1"/>
          <p:nvPr/>
        </p:nvSpPr>
        <p:spPr>
          <a:xfrm>
            <a:off x="5638800" y="5486400"/>
            <a:ext cx="3352800" cy="1200329"/>
          </a:xfrm>
          <a:prstGeom prst="rect">
            <a:avLst/>
          </a:prstGeom>
          <a:noFill/>
        </p:spPr>
        <p:txBody>
          <a:bodyPr wrap="square" rtlCol="0">
            <a:spAutoFit/>
          </a:bodyPr>
          <a:lstStyle/>
          <a:p>
            <a:r>
              <a:rPr lang="en-US" dirty="0" smtClean="0"/>
              <a:t>Shift-share analysis also offers a quick calculation of employment shares and percent change by industry.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r>
              <a:rPr lang="en-US" dirty="0" smtClean="0"/>
              <a:t>Time allowances?</a:t>
            </a:r>
            <a:endParaRPr lang="en-US" dirty="0"/>
          </a:p>
        </p:txBody>
      </p:sp>
      <p:pic>
        <p:nvPicPr>
          <p:cNvPr id="6" name="Content Placeholder 5" descr="Capture27.JPG"/>
          <p:cNvPicPr>
            <a:picLocks noChangeAspect="1"/>
          </p:cNvPicPr>
          <p:nvPr/>
        </p:nvPicPr>
        <p:blipFill>
          <a:blip r:embed="rId2"/>
          <a:stretch>
            <a:fillRect/>
          </a:stretch>
        </p:blipFill>
        <p:spPr>
          <a:xfrm>
            <a:off x="267768" y="0"/>
            <a:ext cx="8571432" cy="6869986"/>
          </a:xfrm>
          <a:prstGeom prst="rect">
            <a:avLst/>
          </a:prstGeom>
        </p:spPr>
      </p:pic>
      <p:sp>
        <p:nvSpPr>
          <p:cNvPr id="8" name="Rectangle 7"/>
          <p:cNvSpPr/>
          <p:nvPr/>
        </p:nvSpPr>
        <p:spPr>
          <a:xfrm>
            <a:off x="2514600" y="1371600"/>
            <a:ext cx="609600" cy="35814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86200" y="1371600"/>
            <a:ext cx="609600" cy="35814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95800" y="1371600"/>
            <a:ext cx="990600" cy="3581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48200" y="1002586"/>
            <a:ext cx="12954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77000" y="762000"/>
            <a:ext cx="1600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648200" y="4876800"/>
            <a:ext cx="609600" cy="3048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096000" y="4800600"/>
            <a:ext cx="609600" cy="381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228600"/>
            <a:ext cx="1981200" cy="1477328"/>
          </a:xfrm>
          <a:prstGeom prst="rect">
            <a:avLst/>
          </a:prstGeom>
          <a:solidFill>
            <a:schemeClr val="accent6"/>
          </a:solidFill>
        </p:spPr>
        <p:txBody>
          <a:bodyPr wrap="square" rtlCol="0">
            <a:spAutoFit/>
          </a:bodyPr>
          <a:lstStyle/>
          <a:p>
            <a:r>
              <a:rPr lang="en-US" dirty="0" smtClean="0"/>
              <a:t>Location Quotients can help you identify your degree of specialization</a:t>
            </a:r>
            <a:endParaRPr lang="en-US" dirty="0"/>
          </a:p>
        </p:txBody>
      </p:sp>
      <p:sp>
        <p:nvSpPr>
          <p:cNvPr id="16" name="Rectangle 15"/>
          <p:cNvSpPr/>
          <p:nvPr/>
        </p:nvSpPr>
        <p:spPr>
          <a:xfrm>
            <a:off x="6019800" y="609600"/>
            <a:ext cx="2590800" cy="480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pPr algn="r"/>
            <a:r>
              <a:rPr lang="en-US" sz="3200" dirty="0" smtClean="0"/>
              <a:t>Tying in population to find a story about people</a:t>
            </a:r>
            <a:endParaRPr lang="en-US" sz="3200" dirty="0"/>
          </a:p>
        </p:txBody>
      </p:sp>
      <p:pic>
        <p:nvPicPr>
          <p:cNvPr id="5" name="Content Placeholder 4" descr="Capture22.JPG"/>
          <p:cNvPicPr>
            <a:picLocks noGrp="1" noChangeAspect="1"/>
          </p:cNvPicPr>
          <p:nvPr>
            <p:ph sz="half" idx="1"/>
          </p:nvPr>
        </p:nvPicPr>
        <p:blipFill>
          <a:blip r:embed="rId3"/>
          <a:stretch>
            <a:fillRect/>
          </a:stretch>
        </p:blipFill>
        <p:spPr>
          <a:xfrm>
            <a:off x="381000" y="2133600"/>
            <a:ext cx="2344615" cy="2859749"/>
          </a:xfrm>
        </p:spPr>
      </p:pic>
      <p:pic>
        <p:nvPicPr>
          <p:cNvPr id="7" name="Content Placeholder 6" descr="Capture23.JPG"/>
          <p:cNvPicPr>
            <a:picLocks noGrp="1" noChangeAspect="1"/>
          </p:cNvPicPr>
          <p:nvPr>
            <p:ph sz="half" idx="2"/>
          </p:nvPr>
        </p:nvPicPr>
        <p:blipFill>
          <a:blip r:embed="rId4"/>
          <a:stretch>
            <a:fillRect/>
          </a:stretch>
        </p:blipFill>
        <p:spPr>
          <a:xfrm>
            <a:off x="1066800" y="4038600"/>
            <a:ext cx="2286000" cy="1828800"/>
          </a:xfrm>
        </p:spPr>
      </p:pic>
      <p:pic>
        <p:nvPicPr>
          <p:cNvPr id="9" name="Picture 8" descr="Capture4.JPG"/>
          <p:cNvPicPr>
            <a:picLocks noChangeAspect="1"/>
          </p:cNvPicPr>
          <p:nvPr/>
        </p:nvPicPr>
        <p:blipFill>
          <a:blip r:embed="rId5"/>
          <a:stretch>
            <a:fillRect/>
          </a:stretch>
        </p:blipFill>
        <p:spPr>
          <a:xfrm>
            <a:off x="3886200" y="1142999"/>
            <a:ext cx="5257800" cy="3925941"/>
          </a:xfrm>
          <a:prstGeom prst="rect">
            <a:avLst/>
          </a:prstGeom>
          <a:ln>
            <a:solidFill>
              <a:schemeClr val="tx1"/>
            </a:solidFill>
          </a:ln>
        </p:spPr>
      </p:pic>
      <p:sp>
        <p:nvSpPr>
          <p:cNvPr id="6" name="TextBox 5"/>
          <p:cNvSpPr txBox="1"/>
          <p:nvPr/>
        </p:nvSpPr>
        <p:spPr>
          <a:xfrm>
            <a:off x="228600" y="1219200"/>
            <a:ext cx="3505200" cy="923330"/>
          </a:xfrm>
          <a:prstGeom prst="rect">
            <a:avLst/>
          </a:prstGeom>
          <a:noFill/>
        </p:spPr>
        <p:txBody>
          <a:bodyPr wrap="square" rtlCol="0">
            <a:spAutoFit/>
          </a:bodyPr>
          <a:lstStyle/>
          <a:p>
            <a:r>
              <a:rPr lang="en-US" dirty="0" smtClean="0"/>
              <a:t>Figures 7 &amp; 8 under Graphic Trends – Employment display the changing job ratio</a:t>
            </a:r>
            <a:endParaRPr lang="en-US" dirty="0"/>
          </a:p>
        </p:txBody>
      </p:sp>
      <p:sp>
        <p:nvSpPr>
          <p:cNvPr id="8" name="TextBox 7"/>
          <p:cNvSpPr txBox="1"/>
          <p:nvPr/>
        </p:nvSpPr>
        <p:spPr>
          <a:xfrm>
            <a:off x="3733800" y="5257800"/>
            <a:ext cx="5181600" cy="1477328"/>
          </a:xfrm>
          <a:prstGeom prst="rect">
            <a:avLst/>
          </a:prstGeom>
          <a:noFill/>
        </p:spPr>
        <p:txBody>
          <a:bodyPr wrap="square" rtlCol="0">
            <a:spAutoFit/>
          </a:bodyPr>
          <a:lstStyle/>
          <a:p>
            <a:r>
              <a:rPr lang="en-US" dirty="0" smtClean="0"/>
              <a:t>The job ratio offers a quick look at how population and total employment in a county are changing.</a:t>
            </a:r>
          </a:p>
          <a:p>
            <a:r>
              <a:rPr lang="en-US" dirty="0" smtClean="0"/>
              <a:t>Are jobs being filled by in-migrants, new labor force entrants, commuters, the unemployed, or by second job holders?</a:t>
            </a:r>
            <a:endParaRPr lang="en-US" dirty="0"/>
          </a:p>
        </p:txBody>
      </p:sp>
      <p:sp>
        <p:nvSpPr>
          <p:cNvPr id="10" name="TextBox 9"/>
          <p:cNvSpPr txBox="1"/>
          <p:nvPr/>
        </p:nvSpPr>
        <p:spPr>
          <a:xfrm>
            <a:off x="304800" y="5867400"/>
            <a:ext cx="3352800" cy="923330"/>
          </a:xfrm>
          <a:prstGeom prst="rect">
            <a:avLst/>
          </a:prstGeom>
          <a:solidFill>
            <a:schemeClr val="accent6"/>
          </a:solidFill>
        </p:spPr>
        <p:txBody>
          <a:bodyPr wrap="square" rtlCol="0">
            <a:spAutoFit/>
          </a:bodyPr>
          <a:lstStyle/>
          <a:p>
            <a:r>
              <a:rPr lang="en-US" dirty="0" smtClean="0"/>
              <a:t>This is an opportunity to collect additional information from the Census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Autofit/>
          </a:bodyPr>
          <a:lstStyle/>
          <a:p>
            <a:r>
              <a:rPr lang="en-US" sz="3200" dirty="0" smtClean="0"/>
              <a:t>Providing context for county population change</a:t>
            </a:r>
            <a:endParaRPr lang="en-US" sz="3200" dirty="0"/>
          </a:p>
        </p:txBody>
      </p:sp>
      <p:pic>
        <p:nvPicPr>
          <p:cNvPr id="5" name="Content Placeholder 4" descr="Capture4.JPG"/>
          <p:cNvPicPr>
            <a:picLocks noGrp="1" noChangeAspect="1"/>
          </p:cNvPicPr>
          <p:nvPr>
            <p:ph sz="half" idx="1"/>
          </p:nvPr>
        </p:nvPicPr>
        <p:blipFill>
          <a:blip r:embed="rId2"/>
          <a:stretch>
            <a:fillRect/>
          </a:stretch>
        </p:blipFill>
        <p:spPr>
          <a:xfrm>
            <a:off x="228600" y="228600"/>
            <a:ext cx="4315648" cy="312679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Capture5.JPG"/>
          <p:cNvPicPr>
            <a:picLocks noGrp="1" noChangeAspect="1"/>
          </p:cNvPicPr>
          <p:nvPr>
            <p:ph sz="half" idx="2"/>
          </p:nvPr>
        </p:nvPicPr>
        <p:blipFill>
          <a:blip r:embed="rId3"/>
          <a:stretch>
            <a:fillRect/>
          </a:stretch>
        </p:blipFill>
        <p:spPr>
          <a:xfrm>
            <a:off x="4648200" y="2702713"/>
            <a:ext cx="4114800" cy="30884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1" name="Freeform 10"/>
          <p:cNvSpPr/>
          <p:nvPr/>
        </p:nvSpPr>
        <p:spPr>
          <a:xfrm flipV="1">
            <a:off x="3115384" y="1904999"/>
            <a:ext cx="2675816" cy="845783"/>
          </a:xfrm>
          <a:custGeom>
            <a:avLst/>
            <a:gdLst>
              <a:gd name="connsiteX0" fmla="*/ 0 w 2902226"/>
              <a:gd name="connsiteY0" fmla="*/ 0 h 636104"/>
              <a:gd name="connsiteX1" fmla="*/ 1457740 w 2902226"/>
              <a:gd name="connsiteY1" fmla="*/ 622852 h 636104"/>
              <a:gd name="connsiteX2" fmla="*/ 2875722 w 2902226"/>
              <a:gd name="connsiteY2" fmla="*/ 79513 h 636104"/>
              <a:gd name="connsiteX3" fmla="*/ 2875722 w 2902226"/>
              <a:gd name="connsiteY3" fmla="*/ 79513 h 636104"/>
              <a:gd name="connsiteX4" fmla="*/ 2902226 w 2902226"/>
              <a:gd name="connsiteY4" fmla="*/ 66260 h 63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226" h="636104">
                <a:moveTo>
                  <a:pt x="0" y="0"/>
                </a:moveTo>
                <a:cubicBezTo>
                  <a:pt x="489226" y="304800"/>
                  <a:pt x="978453" y="609600"/>
                  <a:pt x="1457740" y="622852"/>
                </a:cubicBezTo>
                <a:cubicBezTo>
                  <a:pt x="1937027" y="636104"/>
                  <a:pt x="2875722" y="79513"/>
                  <a:pt x="2875722" y="79513"/>
                </a:cubicBezTo>
                <a:lnTo>
                  <a:pt x="2875722" y="79513"/>
                </a:lnTo>
                <a:lnTo>
                  <a:pt x="2902226" y="66260"/>
                </a:lnTo>
              </a:path>
            </a:pathLst>
          </a:cu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11" descr="Capture7.JPG"/>
          <p:cNvPicPr>
            <a:picLocks noChangeAspect="1"/>
          </p:cNvPicPr>
          <p:nvPr/>
        </p:nvPicPr>
        <p:blipFill>
          <a:blip r:embed="rId4"/>
          <a:stretch>
            <a:fillRect/>
          </a:stretch>
        </p:blipFill>
        <p:spPr>
          <a:xfrm>
            <a:off x="304801" y="3766782"/>
            <a:ext cx="4114800" cy="309121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Income</a:t>
            </a:r>
            <a:endParaRPr lang="en-US" dirty="0"/>
          </a:p>
        </p:txBody>
      </p:sp>
      <p:pic>
        <p:nvPicPr>
          <p:cNvPr id="5" name="Content Placeholder 4" descr="Capture6.JPG"/>
          <p:cNvPicPr>
            <a:picLocks noGrp="1" noChangeAspect="1"/>
          </p:cNvPicPr>
          <p:nvPr>
            <p:ph sz="half" idx="1"/>
          </p:nvPr>
        </p:nvPicPr>
        <p:blipFill>
          <a:blip r:embed="rId2"/>
          <a:stretch>
            <a:fillRect/>
          </a:stretch>
        </p:blipFill>
        <p:spPr>
          <a:xfrm>
            <a:off x="245534" y="1382169"/>
            <a:ext cx="4402666" cy="3048000"/>
          </a:xfrm>
          <a:ln>
            <a:solidFill>
              <a:schemeClr val="tx1"/>
            </a:solidFill>
          </a:ln>
        </p:spPr>
      </p:pic>
      <p:pic>
        <p:nvPicPr>
          <p:cNvPr id="6" name="Content Placeholder 5" descr="Capture7.JPG"/>
          <p:cNvPicPr>
            <a:picLocks noGrp="1" noChangeAspect="1"/>
          </p:cNvPicPr>
          <p:nvPr>
            <p:ph sz="half" idx="2"/>
          </p:nvPr>
        </p:nvPicPr>
        <p:blipFill>
          <a:blip r:embed="rId3"/>
          <a:stretch>
            <a:fillRect/>
          </a:stretch>
        </p:blipFill>
        <p:spPr>
          <a:xfrm>
            <a:off x="4724400" y="1371600"/>
            <a:ext cx="4038600" cy="3023100"/>
          </a:xfrm>
          <a:ln>
            <a:solidFill>
              <a:schemeClr val="tx1"/>
            </a:solidFill>
          </a:ln>
        </p:spPr>
      </p:pic>
      <p:pic>
        <p:nvPicPr>
          <p:cNvPr id="7" name="Picture 6" descr="Capture33.JPG"/>
          <p:cNvPicPr>
            <a:picLocks noChangeAspect="1"/>
          </p:cNvPicPr>
          <p:nvPr/>
        </p:nvPicPr>
        <p:blipFill>
          <a:blip r:embed="rId4"/>
          <a:stretch>
            <a:fillRect/>
          </a:stretch>
        </p:blipFill>
        <p:spPr>
          <a:xfrm>
            <a:off x="240243" y="3886200"/>
            <a:ext cx="2617845" cy="1747379"/>
          </a:xfrm>
          <a:prstGeom prst="rect">
            <a:avLst/>
          </a:prstGeom>
        </p:spPr>
      </p:pic>
      <p:pic>
        <p:nvPicPr>
          <p:cNvPr id="8" name="Picture 7" descr="Capture34.JPG"/>
          <p:cNvPicPr>
            <a:picLocks noChangeAspect="1"/>
          </p:cNvPicPr>
          <p:nvPr/>
        </p:nvPicPr>
        <p:blipFill>
          <a:blip r:embed="rId5"/>
          <a:stretch>
            <a:fillRect/>
          </a:stretch>
        </p:blipFill>
        <p:spPr>
          <a:xfrm>
            <a:off x="2209800" y="4953000"/>
            <a:ext cx="2585605" cy="1728035"/>
          </a:xfrm>
          <a:prstGeom prst="rect">
            <a:avLst/>
          </a:prstGeom>
        </p:spPr>
      </p:pic>
      <p:pic>
        <p:nvPicPr>
          <p:cNvPr id="9" name="Picture 8" descr="Capture35.JPG"/>
          <p:cNvPicPr>
            <a:picLocks noChangeAspect="1"/>
          </p:cNvPicPr>
          <p:nvPr/>
        </p:nvPicPr>
        <p:blipFill>
          <a:blip r:embed="rId6"/>
          <a:stretch>
            <a:fillRect/>
          </a:stretch>
        </p:blipFill>
        <p:spPr>
          <a:xfrm>
            <a:off x="4278843" y="3886200"/>
            <a:ext cx="2572709" cy="1747379"/>
          </a:xfrm>
          <a:prstGeom prst="rect">
            <a:avLst/>
          </a:prstGeom>
        </p:spPr>
      </p:pic>
      <p:pic>
        <p:nvPicPr>
          <p:cNvPr id="10" name="Picture 9" descr="Capture36.JPG"/>
          <p:cNvPicPr>
            <a:picLocks noChangeAspect="1"/>
          </p:cNvPicPr>
          <p:nvPr/>
        </p:nvPicPr>
        <p:blipFill>
          <a:blip r:embed="rId7"/>
          <a:stretch>
            <a:fillRect/>
          </a:stretch>
        </p:blipFill>
        <p:spPr>
          <a:xfrm>
            <a:off x="6260043" y="4876800"/>
            <a:ext cx="2579157" cy="172158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pPr algn="l"/>
            <a:r>
              <a:rPr lang="en-US" sz="3200" dirty="0" smtClean="0"/>
              <a:t>Be selective, use short sentences to capture the essence of a graphic</a:t>
            </a:r>
            <a:endParaRPr lang="en-US" sz="3200" dirty="0"/>
          </a:p>
        </p:txBody>
      </p:sp>
      <p:pic>
        <p:nvPicPr>
          <p:cNvPr id="6" name="Content Placeholder 5" descr="Capture7.JPG"/>
          <p:cNvPicPr>
            <a:picLocks noGrp="1" noChangeAspect="1"/>
          </p:cNvPicPr>
          <p:nvPr>
            <p:ph sz="half" idx="2"/>
          </p:nvPr>
        </p:nvPicPr>
        <p:blipFill>
          <a:blip r:embed="rId2"/>
          <a:stretch>
            <a:fillRect/>
          </a:stretch>
        </p:blipFill>
        <p:spPr>
          <a:xfrm>
            <a:off x="4572000" y="762442"/>
            <a:ext cx="4343400" cy="3251258"/>
          </a:xfrm>
          <a:ln>
            <a:solidFill>
              <a:schemeClr val="tx1"/>
            </a:solidFill>
          </a:ln>
        </p:spPr>
      </p:pic>
      <p:pic>
        <p:nvPicPr>
          <p:cNvPr id="5" name="Picture 4" descr="Capture41.JPG"/>
          <p:cNvPicPr>
            <a:picLocks noChangeAspect="1"/>
          </p:cNvPicPr>
          <p:nvPr/>
        </p:nvPicPr>
        <p:blipFill>
          <a:blip r:embed="rId3"/>
          <a:srcRect b="18876"/>
          <a:stretch>
            <a:fillRect/>
          </a:stretch>
        </p:blipFill>
        <p:spPr>
          <a:xfrm>
            <a:off x="6023113" y="4724400"/>
            <a:ext cx="2968487" cy="2133600"/>
          </a:xfrm>
          <a:prstGeom prst="rect">
            <a:avLst/>
          </a:prstGeom>
        </p:spPr>
      </p:pic>
      <p:pic>
        <p:nvPicPr>
          <p:cNvPr id="8" name="Picture 7" descr="Capture43.JPG"/>
          <p:cNvPicPr>
            <a:picLocks noChangeAspect="1"/>
          </p:cNvPicPr>
          <p:nvPr/>
        </p:nvPicPr>
        <p:blipFill>
          <a:blip r:embed="rId4"/>
          <a:srcRect b="21569"/>
          <a:stretch>
            <a:fillRect/>
          </a:stretch>
        </p:blipFill>
        <p:spPr>
          <a:xfrm>
            <a:off x="2895600" y="4191000"/>
            <a:ext cx="2971800" cy="2080279"/>
          </a:xfrm>
          <a:prstGeom prst="rect">
            <a:avLst/>
          </a:prstGeom>
        </p:spPr>
      </p:pic>
      <p:cxnSp>
        <p:nvCxnSpPr>
          <p:cNvPr id="10" name="Straight Arrow Connector 9"/>
          <p:cNvCxnSpPr>
            <a:stCxn id="5" idx="0"/>
          </p:cNvCxnSpPr>
          <p:nvPr/>
        </p:nvCxnSpPr>
        <p:spPr>
          <a:xfrm rot="16200000" flipV="1">
            <a:off x="6763579" y="3980621"/>
            <a:ext cx="1295400" cy="192157"/>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0"/>
          </p:cNvCxnSpPr>
          <p:nvPr/>
        </p:nvCxnSpPr>
        <p:spPr>
          <a:xfrm rot="5400000" flipH="1" flipV="1">
            <a:off x="4438650" y="3600450"/>
            <a:ext cx="533400" cy="6477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Capture42.JPG"/>
          <p:cNvPicPr>
            <a:picLocks noChangeAspect="1"/>
          </p:cNvPicPr>
          <p:nvPr/>
        </p:nvPicPr>
        <p:blipFill>
          <a:blip r:embed="rId5"/>
          <a:srcRect b="25455"/>
          <a:stretch>
            <a:fillRect/>
          </a:stretch>
        </p:blipFill>
        <p:spPr>
          <a:xfrm>
            <a:off x="228600" y="2133600"/>
            <a:ext cx="2905760" cy="2073937"/>
          </a:xfrm>
          <a:prstGeom prst="rect">
            <a:avLst/>
          </a:prstGeom>
        </p:spPr>
      </p:pic>
      <p:cxnSp>
        <p:nvCxnSpPr>
          <p:cNvPr id="15" name="Straight Arrow Connector 14"/>
          <p:cNvCxnSpPr>
            <a:stCxn id="8" idx="0"/>
          </p:cNvCxnSpPr>
          <p:nvPr/>
        </p:nvCxnSpPr>
        <p:spPr>
          <a:xfrm rot="5400000" flipH="1" flipV="1">
            <a:off x="3981450" y="3143250"/>
            <a:ext cx="1447800" cy="6477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p:cNvCxnSpPr>
          <p:nvPr/>
        </p:nvCxnSpPr>
        <p:spPr>
          <a:xfrm>
            <a:off x="3134360" y="3170569"/>
            <a:ext cx="1437640" cy="106031"/>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8600" y="4343400"/>
            <a:ext cx="2438400" cy="2308324"/>
          </a:xfrm>
          <a:prstGeom prst="rect">
            <a:avLst/>
          </a:prstGeom>
          <a:noFill/>
        </p:spPr>
        <p:txBody>
          <a:bodyPr wrap="square" rtlCol="0">
            <a:spAutoFit/>
          </a:bodyPr>
          <a:lstStyle/>
          <a:p>
            <a:r>
              <a:rPr lang="en-US" dirty="0" smtClean="0"/>
              <a:t>A great way to keep yourself engaged in the process as well, are you capturing the highlights?  What about this story does not yet make sense? What is missing?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Income by Major Source and Earnings by Industry</a:t>
            </a:r>
            <a:endParaRPr lang="en-US" dirty="0"/>
          </a:p>
        </p:txBody>
      </p:sp>
      <p:pic>
        <p:nvPicPr>
          <p:cNvPr id="2050" name="Picture 2"/>
          <p:cNvPicPr>
            <a:picLocks noChangeAspect="1" noChangeArrowheads="1"/>
          </p:cNvPicPr>
          <p:nvPr/>
        </p:nvPicPr>
        <p:blipFill>
          <a:blip r:embed="rId2"/>
          <a:srcRect l="1708" t="18750" r="2669" b="6250"/>
          <a:stretch>
            <a:fillRect/>
          </a:stretch>
        </p:blipFill>
        <p:spPr bwMode="auto">
          <a:xfrm>
            <a:off x="228600" y="1524000"/>
            <a:ext cx="5452533" cy="3505200"/>
          </a:xfrm>
          <a:prstGeom prst="rect">
            <a:avLst/>
          </a:prstGeom>
          <a:noFill/>
          <a:ln w="9525">
            <a:solidFill>
              <a:schemeClr val="tx1"/>
            </a:solidFill>
            <a:miter lim="800000"/>
            <a:headEnd/>
            <a:tailEnd/>
          </a:ln>
        </p:spPr>
      </p:pic>
      <p:pic>
        <p:nvPicPr>
          <p:cNvPr id="9" name="Picture 8" descr="Capture9.JPG"/>
          <p:cNvPicPr>
            <a:picLocks noChangeAspect="1"/>
          </p:cNvPicPr>
          <p:nvPr/>
        </p:nvPicPr>
        <p:blipFill>
          <a:blip r:embed="rId3"/>
          <a:stretch>
            <a:fillRect/>
          </a:stretch>
        </p:blipFill>
        <p:spPr>
          <a:xfrm>
            <a:off x="4419600" y="3441044"/>
            <a:ext cx="4543425" cy="34169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 to use the website</a:t>
            </a:r>
            <a:endParaRPr lang="en-US" dirty="0"/>
          </a:p>
        </p:txBody>
      </p:sp>
      <p:sp>
        <p:nvSpPr>
          <p:cNvPr id="3" name="Content Placeholder 2"/>
          <p:cNvSpPr>
            <a:spLocks noGrp="1"/>
          </p:cNvSpPr>
          <p:nvPr>
            <p:ph idx="1"/>
          </p:nvPr>
        </p:nvSpPr>
        <p:spPr>
          <a:xfrm>
            <a:off x="228600" y="1371600"/>
            <a:ext cx="8610600" cy="5029200"/>
          </a:xfrm>
        </p:spPr>
        <p:txBody>
          <a:bodyPr>
            <a:normAutofit/>
          </a:bodyPr>
          <a:lstStyle/>
          <a:p>
            <a:pPr indent="0" algn="ctr">
              <a:buNone/>
            </a:pPr>
            <a:r>
              <a:rPr lang="en-US" dirty="0" smtClean="0"/>
              <a:t>Tell a good story, think through the questions you have as you look at this data and try to anticipate questions, which might require additional data or calculations</a:t>
            </a:r>
          </a:p>
          <a:p>
            <a:pPr algn="ctr"/>
            <a:endParaRPr lang="en-US" sz="2800" dirty="0" smtClean="0"/>
          </a:p>
          <a:p>
            <a:pPr algn="ctr"/>
            <a:r>
              <a:rPr lang="en-US" sz="2800" dirty="0" smtClean="0"/>
              <a:t>A good story is not one sided</a:t>
            </a:r>
          </a:p>
          <a:p>
            <a:pPr algn="ctr"/>
            <a:r>
              <a:rPr lang="en-US" sz="2800" dirty="0" smtClean="0"/>
              <a:t>The plot is found after careful data analysis not before</a:t>
            </a:r>
          </a:p>
          <a:p>
            <a:pPr algn="ctr"/>
            <a:r>
              <a:rPr lang="en-US" sz="2800" dirty="0" smtClean="0"/>
              <a:t>Places the work on you not your audience</a:t>
            </a:r>
          </a:p>
          <a:p>
            <a:pPr algn="ctr"/>
            <a:r>
              <a:rPr lang="en-US" sz="2800" dirty="0" smtClean="0"/>
              <a:t>Time consuming but rewarding endeavor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Industrial Detail</a:t>
            </a:r>
            <a:endParaRPr lang="en-US" dirty="0"/>
          </a:p>
        </p:txBody>
      </p:sp>
      <p:sp>
        <p:nvSpPr>
          <p:cNvPr id="3" name="Content Placeholder 2"/>
          <p:cNvSpPr>
            <a:spLocks noGrp="1"/>
          </p:cNvSpPr>
          <p:nvPr>
            <p:ph sz="half" idx="1"/>
          </p:nvPr>
        </p:nvSpPr>
        <p:spPr>
          <a:xfrm>
            <a:off x="228600" y="1600200"/>
            <a:ext cx="2971800" cy="4525963"/>
          </a:xfrm>
        </p:spPr>
        <p:txBody>
          <a:bodyPr>
            <a:normAutofit/>
          </a:bodyPr>
          <a:lstStyle/>
          <a:p>
            <a:pPr>
              <a:buNone/>
            </a:pPr>
            <a:r>
              <a:rPr lang="en-US" sz="2400" dirty="0" smtClean="0"/>
              <a:t>Disclosure issues do arise, especially in smaller counties</a:t>
            </a:r>
          </a:p>
          <a:p>
            <a:pPr>
              <a:buNone/>
            </a:pPr>
            <a:r>
              <a:rPr lang="en-US" sz="2400" dirty="0" smtClean="0"/>
              <a:t>A great application for location quotients and a host of additional calculations</a:t>
            </a:r>
          </a:p>
          <a:p>
            <a:pPr>
              <a:buNone/>
            </a:pPr>
            <a:endParaRPr lang="en-US" sz="2400" dirty="0"/>
          </a:p>
        </p:txBody>
      </p:sp>
      <p:pic>
        <p:nvPicPr>
          <p:cNvPr id="5" name="Picture 4" descr="Capture10.JPG"/>
          <p:cNvPicPr>
            <a:picLocks noChangeAspect="1"/>
          </p:cNvPicPr>
          <p:nvPr/>
        </p:nvPicPr>
        <p:blipFill>
          <a:blip r:embed="rId2"/>
          <a:stretch>
            <a:fillRect/>
          </a:stretch>
        </p:blipFill>
        <p:spPr>
          <a:xfrm>
            <a:off x="3200400" y="1447800"/>
            <a:ext cx="5743575" cy="4305300"/>
          </a:xfrm>
          <a:prstGeom prst="rect">
            <a:avLst/>
          </a:prstGeom>
        </p:spPr>
      </p:pic>
      <p:sp>
        <p:nvSpPr>
          <p:cNvPr id="6" name="TextBox 5"/>
          <p:cNvSpPr txBox="1"/>
          <p:nvPr/>
        </p:nvSpPr>
        <p:spPr>
          <a:xfrm>
            <a:off x="76200" y="5029200"/>
            <a:ext cx="3124200" cy="1752600"/>
          </a:xfrm>
          <a:prstGeom prst="rect">
            <a:avLst/>
          </a:prstGeom>
          <a:solidFill>
            <a:schemeClr val="accent6"/>
          </a:solidFill>
          <a:ln w="28575">
            <a:solidFill>
              <a:schemeClr val="accent6"/>
            </a:solidFill>
          </a:ln>
        </p:spPr>
        <p:txBody>
          <a:bodyPr wrap="square" rtlCol="0">
            <a:spAutoFit/>
          </a:bodyPr>
          <a:lstStyle/>
          <a:p>
            <a:r>
              <a:rPr lang="en-US" dirty="0" smtClean="0"/>
              <a:t>Think about what will resonate the most with your audience – this shows percentages instead of whole numbers and do to the relative stability does not show percent change</a:t>
            </a:r>
            <a:endParaRPr lang="en-US" dirty="0"/>
          </a:p>
        </p:txBody>
      </p:sp>
      <p:cxnSp>
        <p:nvCxnSpPr>
          <p:cNvPr id="8" name="Straight Arrow Connector 7"/>
          <p:cNvCxnSpPr>
            <a:stCxn id="6" idx="3"/>
          </p:cNvCxnSpPr>
          <p:nvPr/>
        </p:nvCxnSpPr>
        <p:spPr>
          <a:xfrm flipV="1">
            <a:off x="3200400" y="4724402"/>
            <a:ext cx="4038600" cy="118109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comparisons</a:t>
            </a:r>
            <a:endParaRPr lang="en-US" dirty="0"/>
          </a:p>
        </p:txBody>
      </p:sp>
      <p:sp>
        <p:nvSpPr>
          <p:cNvPr id="3" name="Content Placeholder 2"/>
          <p:cNvSpPr>
            <a:spLocks noGrp="1"/>
          </p:cNvSpPr>
          <p:nvPr>
            <p:ph sz="half" idx="1"/>
          </p:nvPr>
        </p:nvSpPr>
        <p:spPr>
          <a:xfrm>
            <a:off x="4950704" y="2103437"/>
            <a:ext cx="1524000" cy="4221163"/>
          </a:xfrm>
        </p:spPr>
        <p:txBody>
          <a:bodyPr>
            <a:normAutofit fontScale="92500"/>
          </a:bodyPr>
          <a:lstStyle/>
          <a:p>
            <a:pPr lvl="1">
              <a:buNone/>
            </a:pPr>
            <a:r>
              <a:rPr lang="en-US" sz="2800" dirty="0" smtClean="0"/>
              <a:t>40.3%</a:t>
            </a:r>
          </a:p>
          <a:p>
            <a:pPr lvl="1">
              <a:lnSpc>
                <a:spcPct val="200000"/>
              </a:lnSpc>
              <a:buNone/>
            </a:pPr>
            <a:r>
              <a:rPr lang="en-US" sz="2800" dirty="0" smtClean="0"/>
              <a:t>31.5%</a:t>
            </a:r>
          </a:p>
          <a:p>
            <a:pPr lvl="1">
              <a:lnSpc>
                <a:spcPct val="250000"/>
              </a:lnSpc>
              <a:buNone/>
            </a:pPr>
            <a:r>
              <a:rPr lang="en-US" sz="2800" dirty="0" smtClean="0"/>
              <a:t>28.2%</a:t>
            </a:r>
            <a:endParaRPr lang="en-US" sz="2800" dirty="0"/>
          </a:p>
        </p:txBody>
      </p:sp>
      <p:sp>
        <p:nvSpPr>
          <p:cNvPr id="5" name="TextBox 4"/>
          <p:cNvSpPr txBox="1"/>
          <p:nvPr/>
        </p:nvSpPr>
        <p:spPr>
          <a:xfrm>
            <a:off x="152400" y="2179637"/>
            <a:ext cx="5181600" cy="2677656"/>
          </a:xfrm>
          <a:prstGeom prst="rect">
            <a:avLst/>
          </a:prstGeom>
          <a:noFill/>
        </p:spPr>
        <p:txBody>
          <a:bodyPr wrap="square" rtlCol="0">
            <a:spAutoFit/>
          </a:bodyPr>
          <a:lstStyle/>
          <a:p>
            <a:r>
              <a:rPr lang="en-US" sz="2800" dirty="0" smtClean="0"/>
              <a:t>Net earnings</a:t>
            </a:r>
          </a:p>
          <a:p>
            <a:pPr>
              <a:lnSpc>
                <a:spcPct val="200000"/>
              </a:lnSpc>
            </a:pPr>
            <a:r>
              <a:rPr lang="en-US" sz="2800" dirty="0" smtClean="0"/>
              <a:t>Dividends, interest and rent</a:t>
            </a:r>
          </a:p>
          <a:p>
            <a:endParaRPr lang="en-US" sz="2800" dirty="0" smtClean="0"/>
          </a:p>
          <a:p>
            <a:r>
              <a:rPr lang="en-US" sz="2800" dirty="0" smtClean="0"/>
              <a:t>Total personal current transfer receipts</a:t>
            </a:r>
            <a:endParaRPr lang="en-US" sz="2800" dirty="0"/>
          </a:p>
        </p:txBody>
      </p:sp>
      <p:sp>
        <p:nvSpPr>
          <p:cNvPr id="6" name="TextBox 5"/>
          <p:cNvSpPr txBox="1"/>
          <p:nvPr/>
        </p:nvSpPr>
        <p:spPr>
          <a:xfrm>
            <a:off x="152400" y="1265237"/>
            <a:ext cx="4724400" cy="954107"/>
          </a:xfrm>
          <a:prstGeom prst="rect">
            <a:avLst/>
          </a:prstGeom>
          <a:noFill/>
        </p:spPr>
        <p:txBody>
          <a:bodyPr wrap="square" rtlCol="0">
            <a:spAutoFit/>
          </a:bodyPr>
          <a:lstStyle/>
          <a:p>
            <a:r>
              <a:rPr lang="en-US" sz="2800" dirty="0" smtClean="0"/>
              <a:t>Components of Total Personal Income</a:t>
            </a:r>
            <a:endParaRPr lang="en-US" sz="2800" dirty="0"/>
          </a:p>
        </p:txBody>
      </p:sp>
      <p:sp>
        <p:nvSpPr>
          <p:cNvPr id="7" name="Rectangle 6"/>
          <p:cNvSpPr/>
          <p:nvPr/>
        </p:nvSpPr>
        <p:spPr>
          <a:xfrm>
            <a:off x="4800600" y="1722437"/>
            <a:ext cx="2178802" cy="523220"/>
          </a:xfrm>
          <a:prstGeom prst="rect">
            <a:avLst/>
          </a:prstGeom>
        </p:spPr>
        <p:txBody>
          <a:bodyPr wrap="none">
            <a:spAutoFit/>
          </a:bodyPr>
          <a:lstStyle/>
          <a:p>
            <a:r>
              <a:rPr lang="en-US" sz="2800" dirty="0" smtClean="0"/>
              <a:t>Curry County </a:t>
            </a:r>
            <a:endParaRPr lang="en-US" sz="2800" dirty="0"/>
          </a:p>
        </p:txBody>
      </p:sp>
      <p:grpSp>
        <p:nvGrpSpPr>
          <p:cNvPr id="12" name="Group 11"/>
          <p:cNvGrpSpPr/>
          <p:nvPr/>
        </p:nvGrpSpPr>
        <p:grpSpPr>
          <a:xfrm>
            <a:off x="6550904" y="1722437"/>
            <a:ext cx="1602958" cy="4602163"/>
            <a:chOff x="6550904" y="1524000"/>
            <a:chExt cx="1602958" cy="4602163"/>
          </a:xfrm>
        </p:grpSpPr>
        <p:sp>
          <p:nvSpPr>
            <p:cNvPr id="8" name="Content Placeholder 2"/>
            <p:cNvSpPr txBox="1">
              <a:spLocks/>
            </p:cNvSpPr>
            <p:nvPr/>
          </p:nvSpPr>
          <p:spPr>
            <a:xfrm>
              <a:off x="6550904" y="1905000"/>
              <a:ext cx="1524000" cy="4221163"/>
            </a:xfrm>
            <a:prstGeom prst="rect">
              <a:avLst/>
            </a:prstGeom>
          </p:spPr>
          <p:txBody>
            <a:bodyPr vert="horz" lIns="91440" tIns="45720" rIns="91440" bIns="45720" rtlCol="0">
              <a:normAutofit fontScale="92500"/>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64.1%</a:t>
              </a:r>
            </a:p>
            <a:p>
              <a:pPr marL="742950" marR="0" lvl="1" indent="-285750" algn="l" defTabSz="914400" rtl="0" eaLnBrk="1" fontAlgn="auto" latinLnBrk="0" hangingPunct="1">
                <a:lnSpc>
                  <a:spcPct val="200000"/>
                </a:lnSpc>
                <a:spcBef>
                  <a:spcPct val="20000"/>
                </a:spcBef>
                <a:spcAft>
                  <a:spcPts val="0"/>
                </a:spcAft>
                <a:buClrTx/>
                <a:buSzTx/>
                <a:buFont typeface="Arial" pitchFamily="34" charset="0"/>
                <a:buNone/>
                <a:tabLst/>
                <a:defRPr/>
              </a:pPr>
              <a:r>
                <a:rPr lang="en-US" sz="2800" dirty="0" smtClean="0"/>
                <a:t>20.5</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250000"/>
                </a:lnSpc>
                <a:spcBef>
                  <a:spcPct val="20000"/>
                </a:spcBef>
                <a:spcAft>
                  <a:spcPts val="0"/>
                </a:spcAft>
                <a:buClrTx/>
                <a:buSzTx/>
                <a:buFont typeface="Arial" pitchFamily="34" charset="0"/>
                <a:buNone/>
                <a:tabLst/>
                <a:defRPr/>
              </a:pPr>
              <a:r>
                <a:rPr lang="en-US" sz="2800" dirty="0" smtClean="0"/>
                <a:t>15.3</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6889542" y="1524000"/>
              <a:ext cx="1264320" cy="523220"/>
            </a:xfrm>
            <a:prstGeom prst="rect">
              <a:avLst/>
            </a:prstGeom>
            <a:noFill/>
          </p:spPr>
          <p:txBody>
            <a:bodyPr wrap="none" rtlCol="0">
              <a:spAutoFit/>
            </a:bodyPr>
            <a:lstStyle/>
            <a:p>
              <a:r>
                <a:rPr lang="en-US" sz="2800" dirty="0" smtClean="0"/>
                <a:t>Oregon</a:t>
              </a:r>
              <a:endParaRPr lang="en-US" sz="2800" dirty="0"/>
            </a:p>
          </p:txBody>
        </p:sp>
      </p:grpSp>
      <p:cxnSp>
        <p:nvCxnSpPr>
          <p:cNvPr id="11" name="Straight Connector 10"/>
          <p:cNvCxnSpPr/>
          <p:nvPr/>
        </p:nvCxnSpPr>
        <p:spPr>
          <a:xfrm>
            <a:off x="228600" y="2179637"/>
            <a:ext cx="800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5105400"/>
            <a:ext cx="6477000" cy="1569660"/>
          </a:xfrm>
          <a:prstGeom prst="rect">
            <a:avLst/>
          </a:prstGeom>
          <a:noFill/>
        </p:spPr>
        <p:txBody>
          <a:bodyPr wrap="square" rtlCol="0">
            <a:spAutoFit/>
          </a:bodyPr>
          <a:lstStyle/>
          <a:p>
            <a:pPr algn="ctr"/>
            <a:r>
              <a:rPr lang="en-US" sz="2400" dirty="0" smtClean="0"/>
              <a:t>A great example of a county economy whose story cannot be told through industry alone.  In Curry, industries only contribute 40 percent of total personal income.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stump…</a:t>
            </a:r>
            <a:endParaRPr lang="en-US" dirty="0"/>
          </a:p>
        </p:txBody>
      </p:sp>
      <p:sp>
        <p:nvSpPr>
          <p:cNvPr id="3" name="Content Placeholder 2"/>
          <p:cNvSpPr>
            <a:spLocks noGrp="1"/>
          </p:cNvSpPr>
          <p:nvPr>
            <p:ph sz="half" idx="1"/>
          </p:nvPr>
        </p:nvSpPr>
        <p:spPr>
          <a:xfrm>
            <a:off x="457200" y="1295400"/>
            <a:ext cx="4038600" cy="5410200"/>
          </a:xfrm>
        </p:spPr>
        <p:txBody>
          <a:bodyPr>
            <a:normAutofit lnSpcReduction="10000"/>
          </a:bodyPr>
          <a:lstStyle/>
          <a:p>
            <a:r>
              <a:rPr lang="en-US" dirty="0" smtClean="0"/>
              <a:t>Develop a life long passion for data</a:t>
            </a:r>
          </a:p>
          <a:p>
            <a:r>
              <a:rPr lang="en-US" dirty="0" smtClean="0"/>
              <a:t>Track new developments and changes in definitions</a:t>
            </a:r>
          </a:p>
          <a:p>
            <a:r>
              <a:rPr lang="en-US" dirty="0" smtClean="0"/>
              <a:t>Take the time to create customized representations of commonly requested data or information</a:t>
            </a:r>
          </a:p>
          <a:p>
            <a:r>
              <a:rPr lang="en-US" dirty="0" smtClean="0"/>
              <a:t>Telling good data driven stories takes time and practice</a:t>
            </a:r>
            <a:endParaRPr lang="en-US" dirty="0"/>
          </a:p>
        </p:txBody>
      </p:sp>
      <p:pic>
        <p:nvPicPr>
          <p:cNvPr id="5" name="Content Placeholder 5" descr="Capture5.JPG"/>
          <p:cNvPicPr>
            <a:picLocks noChangeAspect="1"/>
          </p:cNvPicPr>
          <p:nvPr/>
        </p:nvPicPr>
        <p:blipFill>
          <a:blip r:embed="rId2"/>
          <a:stretch>
            <a:fillRect/>
          </a:stretch>
        </p:blipFill>
        <p:spPr>
          <a:xfrm>
            <a:off x="4648200" y="1524000"/>
            <a:ext cx="4114800" cy="3088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p:cNvCxnSpPr/>
          <p:nvPr/>
        </p:nvCxnSpPr>
        <p:spPr>
          <a:xfrm rot="5400000" flipH="1" flipV="1">
            <a:off x="3771900" y="3162300"/>
            <a:ext cx="1219200" cy="9906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Use the website as a starting place for additional calculations and representations</a:t>
            </a:r>
            <a:endParaRPr lang="en-US" sz="3200" dirty="0"/>
          </a:p>
        </p:txBody>
      </p:sp>
      <p:sp>
        <p:nvSpPr>
          <p:cNvPr id="3" name="Content Placeholder 2"/>
          <p:cNvSpPr>
            <a:spLocks noGrp="1"/>
          </p:cNvSpPr>
          <p:nvPr>
            <p:ph sz="half" idx="1"/>
          </p:nvPr>
        </p:nvSpPr>
        <p:spPr>
          <a:xfrm>
            <a:off x="228600" y="1371601"/>
            <a:ext cx="8534400" cy="1066799"/>
          </a:xfrm>
        </p:spPr>
        <p:txBody>
          <a:bodyPr>
            <a:normAutofit/>
          </a:bodyPr>
          <a:lstStyle/>
          <a:p>
            <a:pPr>
              <a:buNone/>
            </a:pPr>
            <a:r>
              <a:rPr lang="en-US" sz="2000" dirty="0" smtClean="0"/>
              <a:t>Data taken from Full time &amp; part time employment by Major Industry </a:t>
            </a:r>
            <a:r>
              <a:rPr lang="en-US" sz="1600" dirty="0" smtClean="0"/>
              <a:t>(Table CA 25)</a:t>
            </a:r>
            <a:endParaRPr lang="en-US" sz="2000" dirty="0"/>
          </a:p>
        </p:txBody>
      </p:sp>
      <p:graphicFrame>
        <p:nvGraphicFramePr>
          <p:cNvPr id="6" name="Chart 5"/>
          <p:cNvGraphicFramePr/>
          <p:nvPr/>
        </p:nvGraphicFramePr>
        <p:xfrm>
          <a:off x="0" y="1981200"/>
          <a:ext cx="7239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6019800"/>
            <a:ext cx="7086600" cy="369332"/>
          </a:xfrm>
          <a:prstGeom prst="rect">
            <a:avLst/>
          </a:prstGeom>
          <a:noFill/>
        </p:spPr>
        <p:txBody>
          <a:bodyPr wrap="square" rtlCol="0">
            <a:spAutoFit/>
          </a:bodyPr>
          <a:lstStyle/>
          <a:p>
            <a:r>
              <a:rPr lang="en-US" sz="900" dirty="0" smtClean="0"/>
              <a:t>Source: Source: U.S. Department of Commerce, Bureau of Economic Analysis, Table CA 25 with calculations and table prepared by the Oregon Regional Economic Analysis Project  www.pnreap.org</a:t>
            </a:r>
            <a:endParaRPr lang="en-US" sz="900" dirty="0"/>
          </a:p>
        </p:txBody>
      </p:sp>
      <p:sp>
        <p:nvSpPr>
          <p:cNvPr id="8" name="Oval 7"/>
          <p:cNvSpPr/>
          <p:nvPr/>
        </p:nvSpPr>
        <p:spPr>
          <a:xfrm>
            <a:off x="114300" y="2057400"/>
            <a:ext cx="6934200" cy="762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05600" y="1828800"/>
            <a:ext cx="2438400" cy="923330"/>
          </a:xfrm>
          <a:prstGeom prst="rect">
            <a:avLst/>
          </a:prstGeom>
          <a:solidFill>
            <a:schemeClr val="accent6"/>
          </a:solidFill>
          <a:ln>
            <a:solidFill>
              <a:schemeClr val="accent6"/>
            </a:solidFill>
          </a:ln>
        </p:spPr>
        <p:txBody>
          <a:bodyPr wrap="square" rtlCol="0">
            <a:spAutoFit/>
          </a:bodyPr>
          <a:lstStyle/>
          <a:p>
            <a:pPr algn="ctr"/>
            <a:r>
              <a:rPr lang="en-US" dirty="0" smtClean="0"/>
              <a:t>Add value to your work by summarizing major points in titles</a:t>
            </a:r>
            <a:endParaRPr lang="en-US" dirty="0"/>
          </a:p>
        </p:txBody>
      </p:sp>
      <p:sp>
        <p:nvSpPr>
          <p:cNvPr id="10" name="TextBox 9"/>
          <p:cNvSpPr txBox="1"/>
          <p:nvPr/>
        </p:nvSpPr>
        <p:spPr>
          <a:xfrm>
            <a:off x="5791200" y="5638800"/>
            <a:ext cx="3352800" cy="1169551"/>
          </a:xfrm>
          <a:prstGeom prst="rect">
            <a:avLst/>
          </a:prstGeom>
          <a:solidFill>
            <a:schemeClr val="bg1"/>
          </a:solidFill>
        </p:spPr>
        <p:txBody>
          <a:bodyPr wrap="square" rtlCol="0">
            <a:spAutoFit/>
          </a:bodyPr>
          <a:lstStyle/>
          <a:p>
            <a:r>
              <a:rPr lang="en-US" sz="1400" dirty="0" smtClean="0"/>
              <a:t>In 1969, the manufacturing industry provided 1,724 jobs or 1/3 of Curry County’s workforce.  By 2000, manufacturing had dropped to 905 jobs or 9 percent of the county’s workforce.</a:t>
            </a:r>
            <a:endParaRPr lang="en-US" sz="1400" dirty="0"/>
          </a:p>
        </p:txBody>
      </p:sp>
      <p:sp>
        <p:nvSpPr>
          <p:cNvPr id="11" name="TextBox 10"/>
          <p:cNvSpPr txBox="1"/>
          <p:nvPr/>
        </p:nvSpPr>
        <p:spPr>
          <a:xfrm>
            <a:off x="7162800" y="3733800"/>
            <a:ext cx="2057400" cy="1754326"/>
          </a:xfrm>
          <a:prstGeom prst="rect">
            <a:avLst/>
          </a:prstGeom>
          <a:solidFill>
            <a:schemeClr val="accent6"/>
          </a:solidFill>
        </p:spPr>
        <p:txBody>
          <a:bodyPr wrap="square" rtlCol="0">
            <a:spAutoFit/>
          </a:bodyPr>
          <a:lstStyle/>
          <a:p>
            <a:r>
              <a:rPr lang="en-US" dirty="0" smtClean="0"/>
              <a:t>Combine figures and text in a way that offers the audience the big picture and the important details.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owa Trip 246.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ctrTitle"/>
          </p:nvPr>
        </p:nvSpPr>
        <p:spPr/>
        <p:txBody>
          <a:bodyPr/>
          <a:lstStyle/>
          <a:p>
            <a:r>
              <a:rPr lang="en-US" dirty="0" smtClean="0"/>
              <a:t>Thank you, and I welcome your questions and comments…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sz="half" idx="1"/>
          </p:nvPr>
        </p:nvSpPr>
        <p:spPr>
          <a:xfrm>
            <a:off x="304800" y="1295400"/>
            <a:ext cx="4495800" cy="5257800"/>
          </a:xfrm>
        </p:spPr>
        <p:txBody>
          <a:bodyPr>
            <a:normAutofit fontScale="77500" lnSpcReduction="20000"/>
          </a:bodyPr>
          <a:lstStyle/>
          <a:p>
            <a:pPr>
              <a:buNone/>
            </a:pPr>
            <a:r>
              <a:rPr lang="en-US" dirty="0" smtClean="0"/>
              <a:t>Enabling the Windows Vista Snipping Tool</a:t>
            </a:r>
          </a:p>
          <a:p>
            <a:pPr marL="514350" indent="-514350">
              <a:buFont typeface="+mj-lt"/>
              <a:buAutoNum type="arabicPeriod"/>
            </a:pPr>
            <a:r>
              <a:rPr lang="en-US" dirty="0" smtClean="0"/>
              <a:t>Click on Vista Start button, and go to Control Panel. </a:t>
            </a:r>
          </a:p>
          <a:p>
            <a:pPr marL="514350" indent="-514350">
              <a:buFont typeface="+mj-lt"/>
              <a:buAutoNum type="arabicPeriod"/>
            </a:pPr>
            <a:r>
              <a:rPr lang="en-US" dirty="0" smtClean="0"/>
              <a:t>Click on Programs link. </a:t>
            </a:r>
          </a:p>
          <a:p>
            <a:pPr marL="514350" indent="-514350">
              <a:buFont typeface="+mj-lt"/>
              <a:buAutoNum type="arabicPeriod"/>
            </a:pPr>
            <a:r>
              <a:rPr lang="en-US" dirty="0" smtClean="0"/>
              <a:t>Click on Turn Windows features on or off link. If User Account Control pops up for confirmation, click on Continue button. </a:t>
            </a:r>
          </a:p>
          <a:p>
            <a:pPr marL="514350" indent="-514350">
              <a:buFont typeface="+mj-lt"/>
              <a:buAutoNum type="arabicPeriod"/>
            </a:pPr>
            <a:r>
              <a:rPr lang="en-US" dirty="0" smtClean="0"/>
              <a:t>Scroll down the list of features in Windows Features dialog window, tick the check box for Tablet-PC Optional Components to enable and show the Snipping Tool in Vista. </a:t>
            </a:r>
          </a:p>
          <a:p>
            <a:pPr marL="514350" indent="-514350">
              <a:buFont typeface="+mj-lt"/>
              <a:buAutoNum type="arabicPeriod"/>
            </a:pPr>
            <a:r>
              <a:rPr lang="en-US" dirty="0" smtClean="0"/>
              <a:t>Use options to change automatic ink borders, screen overlays, and save options.</a:t>
            </a:r>
            <a:endParaRPr lang="en-US" dirty="0"/>
          </a:p>
        </p:txBody>
      </p:sp>
      <p:pic>
        <p:nvPicPr>
          <p:cNvPr id="5" name="Content Placeholder 4" descr="Capture1.JPG"/>
          <p:cNvPicPr>
            <a:picLocks noGrp="1" noChangeAspect="1"/>
          </p:cNvPicPr>
          <p:nvPr>
            <p:ph sz="half" idx="2"/>
          </p:nvPr>
        </p:nvPicPr>
        <p:blipFill>
          <a:blip r:embed="rId2"/>
          <a:stretch>
            <a:fillRect/>
          </a:stretch>
        </p:blipFill>
        <p:spPr>
          <a:xfrm>
            <a:off x="4800600" y="1600200"/>
            <a:ext cx="4038600" cy="3746984"/>
          </a:xfrm>
        </p:spPr>
      </p:pic>
      <p:sp>
        <p:nvSpPr>
          <p:cNvPr id="6" name="Rectangle 5"/>
          <p:cNvSpPr/>
          <p:nvPr/>
        </p:nvSpPr>
        <p:spPr>
          <a:xfrm>
            <a:off x="4724400" y="2743200"/>
            <a:ext cx="12192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67400" y="3733800"/>
            <a:ext cx="1600200" cy="152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0" y="1752600"/>
            <a:ext cx="16764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a:stretch>
            <a:fillRect/>
          </a:stretch>
        </p:blipFill>
        <p:spPr bwMode="auto">
          <a:xfrm>
            <a:off x="457200" y="914400"/>
            <a:ext cx="2857500" cy="704850"/>
          </a:xfrm>
          <a:prstGeom prst="rect">
            <a:avLst/>
          </a:prstGeom>
          <a:noFill/>
          <a:ln w="9525">
            <a:noFill/>
            <a:miter lim="800000"/>
            <a:headEnd/>
            <a:tailEnd/>
          </a:ln>
          <a:effectLst/>
        </p:spPr>
      </p:pic>
      <p:sp>
        <p:nvSpPr>
          <p:cNvPr id="8" name="Title 7"/>
          <p:cNvSpPr>
            <a:spLocks noGrp="1"/>
          </p:cNvSpPr>
          <p:nvPr>
            <p:ph type="title"/>
          </p:nvPr>
        </p:nvSpPr>
        <p:spPr>
          <a:xfrm>
            <a:off x="3505200" y="274638"/>
            <a:ext cx="5181600" cy="1143000"/>
          </a:xfrm>
        </p:spPr>
        <p:txBody>
          <a:bodyPr>
            <a:normAutofit fontScale="90000"/>
          </a:bodyPr>
          <a:lstStyle/>
          <a:p>
            <a:r>
              <a:rPr lang="en-US" dirty="0" smtClean="0"/>
              <a:t>Customizing Windows Snipping Tool</a:t>
            </a:r>
            <a:endParaRPr lang="en-US" dirty="0"/>
          </a:p>
        </p:txBody>
      </p:sp>
      <p:pic>
        <p:nvPicPr>
          <p:cNvPr id="1027" name="Picture 3"/>
          <p:cNvPicPr>
            <a:picLocks noChangeAspect="1" noChangeArrowheads="1"/>
          </p:cNvPicPr>
          <p:nvPr/>
        </p:nvPicPr>
        <p:blipFill>
          <a:blip r:embed="rId3"/>
          <a:srcRect/>
          <a:stretch>
            <a:fillRect/>
          </a:stretch>
        </p:blipFill>
        <p:spPr bwMode="auto">
          <a:xfrm>
            <a:off x="1524000" y="2286000"/>
            <a:ext cx="3257550" cy="3095625"/>
          </a:xfrm>
          <a:prstGeom prst="rect">
            <a:avLst/>
          </a:prstGeom>
          <a:noFill/>
          <a:ln w="9525">
            <a:noFill/>
            <a:miter lim="800000"/>
            <a:headEnd/>
            <a:tailEnd/>
          </a:ln>
          <a:effectLst/>
        </p:spPr>
      </p:pic>
      <p:sp>
        <p:nvSpPr>
          <p:cNvPr id="11" name="Oval 10"/>
          <p:cNvSpPr/>
          <p:nvPr/>
        </p:nvSpPr>
        <p:spPr>
          <a:xfrm>
            <a:off x="1981200" y="1143000"/>
            <a:ext cx="990600" cy="5334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a:off x="2324100" y="2019300"/>
            <a:ext cx="381000" cy="158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29200" y="1981200"/>
            <a:ext cx="3886200" cy="1200329"/>
          </a:xfrm>
          <a:prstGeom prst="rect">
            <a:avLst/>
          </a:prstGeom>
          <a:noFill/>
        </p:spPr>
        <p:txBody>
          <a:bodyPr wrap="square" rtlCol="0">
            <a:spAutoFit/>
          </a:bodyPr>
          <a:lstStyle/>
          <a:p>
            <a:r>
              <a:rPr lang="en-US" dirty="0" smtClean="0"/>
              <a:t>Screen Overlays and showing a selection ink border are standard options that might not meet your needs.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tips on creating </a:t>
            </a:r>
            <a:r>
              <a:rPr lang="en-US" dirty="0" err="1" smtClean="0"/>
              <a:t>PowerPoints</a:t>
            </a:r>
            <a:r>
              <a:rPr lang="en-US" dirty="0" smtClean="0"/>
              <a:t> from websites</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Make the program work for you, instead of working against it</a:t>
            </a:r>
          </a:p>
          <a:p>
            <a:pPr lvl="1"/>
            <a:r>
              <a:rPr lang="en-US" dirty="0" smtClean="0"/>
              <a:t>Use the quick access toolbar (19 tools)</a:t>
            </a:r>
          </a:p>
          <a:p>
            <a:pPr lvl="1"/>
            <a:r>
              <a:rPr lang="en-US" dirty="0" smtClean="0"/>
              <a:t>Create slide and presentation templates</a:t>
            </a:r>
          </a:p>
          <a:p>
            <a:r>
              <a:rPr lang="en-US" dirty="0" smtClean="0"/>
              <a:t>It pays to take the time to challenge automatic formatting</a:t>
            </a:r>
          </a:p>
          <a:p>
            <a:r>
              <a:rPr lang="en-US" dirty="0" smtClean="0"/>
              <a:t>Develop good templates once, and every project will be easier afterwards = font, colors, borders</a:t>
            </a:r>
          </a:p>
          <a:p>
            <a:r>
              <a:rPr lang="en-US" dirty="0" smtClean="0"/>
              <a:t>Think of PowerPoint, Word, Excel as part of your tools and invest the time to learn how to use these tools effectively.  It will increase your work’s visibility and impact</a:t>
            </a:r>
          </a:p>
          <a:p>
            <a:r>
              <a:rPr lang="en-US" dirty="0" smtClean="0"/>
              <a:t>The use and value of the data comes before flashy graphics… but there is plenty of space where no trade-offs are necessary!</a:t>
            </a:r>
            <a:endParaRPr lang="en-US" dirty="0"/>
          </a:p>
        </p:txBody>
      </p:sp>
      <p:pic>
        <p:nvPicPr>
          <p:cNvPr id="3074" name="Picture 2" descr="C:\Users\rahem\Pictures\custom_access_after.JPG"/>
          <p:cNvPicPr>
            <a:picLocks noChangeAspect="1" noChangeArrowheads="1"/>
          </p:cNvPicPr>
          <p:nvPr/>
        </p:nvPicPr>
        <p:blipFill>
          <a:blip r:embed="rId2"/>
          <a:srcRect/>
          <a:stretch>
            <a:fillRect/>
          </a:stretch>
        </p:blipFill>
        <p:spPr bwMode="auto">
          <a:xfrm>
            <a:off x="5867400" y="1981200"/>
            <a:ext cx="2781300" cy="5238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pictures into PowerPoint</a:t>
            </a:r>
            <a:endParaRPr lang="en-US" dirty="0"/>
          </a:p>
        </p:txBody>
      </p:sp>
      <p:sp>
        <p:nvSpPr>
          <p:cNvPr id="3" name="Content Placeholder 2"/>
          <p:cNvSpPr>
            <a:spLocks noGrp="1"/>
          </p:cNvSpPr>
          <p:nvPr>
            <p:ph idx="1"/>
          </p:nvPr>
        </p:nvSpPr>
        <p:spPr/>
        <p:txBody>
          <a:bodyPr/>
          <a:lstStyle/>
          <a:p>
            <a:r>
              <a:rPr lang="en-US" dirty="0" smtClean="0"/>
              <a:t>Use the windows vista snipping tool or print screen options (highlight the program first)</a:t>
            </a:r>
          </a:p>
          <a:p>
            <a:endParaRPr lang="en-US" dirty="0" smtClean="0"/>
          </a:p>
          <a:p>
            <a:r>
              <a:rPr lang="en-US" dirty="0" smtClean="0"/>
              <a:t>Use the insert picture option to avoid hassling with oversized images</a:t>
            </a:r>
          </a:p>
          <a:p>
            <a:endParaRPr lang="en-US" dirty="0" smtClean="0"/>
          </a:p>
          <a:p>
            <a:r>
              <a:rPr lang="en-US" dirty="0" smtClean="0"/>
              <a:t>Save all images together in a project file</a:t>
            </a:r>
          </a:p>
          <a:p>
            <a:endParaRPr lang="en-US" dirty="0" smtClean="0"/>
          </a:p>
        </p:txBody>
      </p:sp>
      <p:pic>
        <p:nvPicPr>
          <p:cNvPr id="2050" name="Picture 2" descr="C:\Users\rahem\Pictures\insert_photo.JPG"/>
          <p:cNvPicPr>
            <a:picLocks noChangeAspect="1" noChangeArrowheads="1"/>
          </p:cNvPicPr>
          <p:nvPr/>
        </p:nvPicPr>
        <p:blipFill>
          <a:blip r:embed="rId2"/>
          <a:srcRect/>
          <a:stretch>
            <a:fillRect/>
          </a:stretch>
        </p:blipFill>
        <p:spPr bwMode="auto">
          <a:xfrm>
            <a:off x="5334000" y="3810000"/>
            <a:ext cx="1638300" cy="962025"/>
          </a:xfrm>
          <a:prstGeom prst="rect">
            <a:avLst/>
          </a:prstGeom>
          <a:noFill/>
        </p:spPr>
      </p:pic>
      <p:pic>
        <p:nvPicPr>
          <p:cNvPr id="2051" name="Picture 3"/>
          <p:cNvPicPr>
            <a:picLocks noChangeAspect="1" noChangeArrowheads="1"/>
          </p:cNvPicPr>
          <p:nvPr/>
        </p:nvPicPr>
        <p:blipFill>
          <a:blip r:embed="rId3"/>
          <a:srcRect/>
          <a:stretch>
            <a:fillRect/>
          </a:stretch>
        </p:blipFill>
        <p:spPr bwMode="auto">
          <a:xfrm>
            <a:off x="1828800" y="2667000"/>
            <a:ext cx="2857500" cy="704850"/>
          </a:xfrm>
          <a:prstGeom prst="rect">
            <a:avLst/>
          </a:prstGeom>
          <a:noFill/>
          <a:ln w="9525">
            <a:noFill/>
            <a:miter lim="800000"/>
            <a:headEnd/>
            <a:tailEnd/>
          </a:ln>
          <a:effectLst/>
        </p:spPr>
      </p:pic>
      <p:sp>
        <p:nvSpPr>
          <p:cNvPr id="8" name="Rectangle 7"/>
          <p:cNvSpPr/>
          <p:nvPr/>
        </p:nvSpPr>
        <p:spPr>
          <a:xfrm>
            <a:off x="5562600" y="4191000"/>
            <a:ext cx="457200" cy="457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8" idx="1"/>
          </p:cNvCxnSpPr>
          <p:nvPr/>
        </p:nvCxnSpPr>
        <p:spPr>
          <a:xfrm rot="16200000" flipH="1">
            <a:off x="4876800" y="3733800"/>
            <a:ext cx="685800" cy="68580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storytelling have to do with data analysis?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Careful thought process </a:t>
            </a:r>
            <a:r>
              <a:rPr lang="en-US" dirty="0" smtClean="0"/>
              <a:t>to guide your navigation, collection, and synthesis of place based data.  </a:t>
            </a:r>
            <a:endParaRPr lang="en-US" dirty="0" smtClean="0"/>
          </a:p>
          <a:p>
            <a:r>
              <a:rPr lang="en-US" dirty="0" smtClean="0"/>
              <a:t>Good storytelling </a:t>
            </a:r>
            <a:r>
              <a:rPr lang="en-US" dirty="0" smtClean="0"/>
              <a:t>requires </a:t>
            </a:r>
            <a:r>
              <a:rPr lang="en-US" dirty="0" smtClean="0"/>
              <a:t>meaningful </a:t>
            </a:r>
            <a:r>
              <a:rPr lang="en-US" dirty="0" smtClean="0"/>
              <a:t>and conscious </a:t>
            </a:r>
            <a:r>
              <a:rPr lang="en-US" dirty="0" smtClean="0"/>
              <a:t>data </a:t>
            </a:r>
            <a:r>
              <a:rPr lang="en-US" dirty="0" smtClean="0"/>
              <a:t>choices.  It is a place-based tailored presentation.</a:t>
            </a:r>
            <a:endParaRPr lang="en-US" dirty="0" smtClean="0"/>
          </a:p>
          <a:p>
            <a:r>
              <a:rPr lang="en-US" dirty="0" smtClean="0"/>
              <a:t>Encourages you to think about the implications behind the numbers and find people in the </a:t>
            </a:r>
            <a:r>
              <a:rPr lang="en-US" dirty="0" smtClean="0"/>
              <a:t>data.</a:t>
            </a:r>
          </a:p>
          <a:p>
            <a:r>
              <a:rPr lang="en-US" dirty="0" smtClean="0"/>
              <a:t>Guided by a set of iterative questions, it places the burden of interpretation and cohesion on the analyst and allows maximum uptake by the audience.</a:t>
            </a:r>
          </a:p>
          <a:p>
            <a:r>
              <a:rPr lang="en-US" dirty="0" smtClean="0"/>
              <a:t>Incorporates additional questions and data analysis and promotes combining diverse sets of data.</a:t>
            </a:r>
          </a:p>
          <a:p>
            <a:r>
              <a:rPr lang="en-US" dirty="0" smtClean="0"/>
              <a:t>Provides the necessary context for thinking about implications and policy response discussions.</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Create a place profile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What </a:t>
            </a:r>
            <a:r>
              <a:rPr lang="en-US" dirty="0" smtClean="0"/>
              <a:t>is Curry’s regional identity? Job provider, bedroom county, or self sufficient?</a:t>
            </a:r>
          </a:p>
          <a:p>
            <a:r>
              <a:rPr lang="en-US" dirty="0" smtClean="0"/>
              <a:t>Is the county rural or urban? Which counties are most similar in terms of total size, economic opportunity, population base, income earnings?</a:t>
            </a:r>
          </a:p>
          <a:p>
            <a:r>
              <a:rPr lang="en-US" dirty="0" smtClean="0"/>
              <a:t>Is the county growing, declining, </a:t>
            </a:r>
            <a:r>
              <a:rPr lang="en-US" dirty="0" smtClean="0"/>
              <a:t>or in a period </a:t>
            </a:r>
            <a:r>
              <a:rPr lang="en-US" dirty="0" smtClean="0"/>
              <a:t>of job and population </a:t>
            </a:r>
            <a:r>
              <a:rPr lang="en-US" dirty="0" smtClean="0"/>
              <a:t>stability?</a:t>
            </a:r>
          </a:p>
          <a:p>
            <a:r>
              <a:rPr lang="en-US" dirty="0" smtClean="0"/>
              <a:t>What is driving this change</a:t>
            </a:r>
            <a:r>
              <a:rPr lang="en-US" dirty="0" smtClean="0"/>
              <a:t>? What </a:t>
            </a:r>
            <a:r>
              <a:rPr lang="en-US" dirty="0" smtClean="0"/>
              <a:t>kind of industries do they have? High or low paying? Government or farm dependent? Entrepreneurial? </a:t>
            </a:r>
          </a:p>
          <a:p>
            <a:r>
              <a:rPr lang="en-US" dirty="0" smtClean="0"/>
              <a:t>What have been the most dynamic changes in the industrial base?</a:t>
            </a:r>
          </a:p>
          <a:p>
            <a:r>
              <a:rPr lang="en-US" dirty="0" smtClean="0"/>
              <a:t>Is this place competitive? Does it have a favorable mix of industries?</a:t>
            </a:r>
          </a:p>
          <a:p>
            <a:r>
              <a:rPr lang="en-US" dirty="0" smtClean="0"/>
              <a:t>Which industries are contributing to growth now?</a:t>
            </a:r>
          </a:p>
          <a:p>
            <a:r>
              <a:rPr lang="en-US" dirty="0" smtClean="0"/>
              <a:t> </a:t>
            </a:r>
            <a:r>
              <a:rPr lang="en-US" dirty="0" smtClean="0"/>
              <a:t>How </a:t>
            </a:r>
            <a:r>
              <a:rPr lang="en-US" dirty="0" smtClean="0"/>
              <a:t>has the county’s population changed?  Growing, declining? Purchasing power through average earnings, and standard of living?  </a:t>
            </a:r>
            <a:endParaRPr lang="en-US" dirty="0" smtClean="0"/>
          </a:p>
          <a:p>
            <a:r>
              <a:rPr lang="en-US" dirty="0" smtClean="0"/>
              <a:t>What </a:t>
            </a:r>
            <a:r>
              <a:rPr lang="en-US" dirty="0" smtClean="0"/>
              <a:t>sources of income are most essential to this county?  Which industries? What </a:t>
            </a:r>
            <a:r>
              <a:rPr lang="en-US" dirty="0" smtClean="0"/>
              <a:t>are the current trends and importance of other </a:t>
            </a:r>
            <a:r>
              <a:rPr lang="en-US" dirty="0" smtClean="0"/>
              <a:t>sources of income?</a:t>
            </a:r>
          </a:p>
          <a:p>
            <a:endParaRPr lang="en-US" dirty="0"/>
          </a:p>
        </p:txBody>
      </p:sp>
      <p:sp>
        <p:nvSpPr>
          <p:cNvPr id="4" name="TextBox 3"/>
          <p:cNvSpPr txBox="1"/>
          <p:nvPr/>
        </p:nvSpPr>
        <p:spPr>
          <a:xfrm>
            <a:off x="381000" y="1276290"/>
            <a:ext cx="3810000" cy="400110"/>
          </a:xfrm>
          <a:prstGeom prst="rect">
            <a:avLst/>
          </a:prstGeom>
          <a:noFill/>
        </p:spPr>
        <p:txBody>
          <a:bodyPr wrap="square" rtlCol="0">
            <a:spAutoFit/>
          </a:bodyPr>
          <a:lstStyle/>
          <a:p>
            <a:r>
              <a:rPr lang="en-US" sz="2000" dirty="0" smtClean="0"/>
              <a:t>My set of starting questions:</a:t>
            </a:r>
            <a:endParaRPr lang="en-US" sz="2000" dirty="0"/>
          </a:p>
        </p:txBody>
      </p:sp>
      <p:sp>
        <p:nvSpPr>
          <p:cNvPr id="5" name="TextBox 4"/>
          <p:cNvSpPr txBox="1"/>
          <p:nvPr/>
        </p:nvSpPr>
        <p:spPr>
          <a:xfrm>
            <a:off x="5257800" y="5782270"/>
            <a:ext cx="3505200" cy="923330"/>
          </a:xfrm>
          <a:prstGeom prst="rect">
            <a:avLst/>
          </a:prstGeom>
          <a:solidFill>
            <a:schemeClr val="accent6"/>
          </a:solidFill>
        </p:spPr>
        <p:txBody>
          <a:bodyPr wrap="square" rtlCol="0">
            <a:spAutoFit/>
          </a:bodyPr>
          <a:lstStyle/>
          <a:p>
            <a:r>
              <a:rPr lang="en-US" dirty="0" smtClean="0"/>
              <a:t>Use a list to provide an initial scope but your investigative inquiry will suggest additional questions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Tools on PNREAP Website to aid your quest</a:t>
            </a:r>
            <a:endParaRPr lang="en-US" dirty="0"/>
          </a:p>
        </p:txBody>
      </p:sp>
      <p:sp>
        <p:nvSpPr>
          <p:cNvPr id="3" name="Content Placeholder 2"/>
          <p:cNvSpPr>
            <a:spLocks noGrp="1"/>
          </p:cNvSpPr>
          <p:nvPr>
            <p:ph idx="1"/>
          </p:nvPr>
        </p:nvSpPr>
        <p:spPr>
          <a:xfrm>
            <a:off x="457200" y="1371600"/>
            <a:ext cx="8229600" cy="5410200"/>
          </a:xfrm>
        </p:spPr>
        <p:txBody>
          <a:bodyPr>
            <a:normAutofit fontScale="92500" lnSpcReduction="10000"/>
          </a:bodyPr>
          <a:lstStyle/>
          <a:p>
            <a:r>
              <a:rPr lang="en-US" dirty="0" smtClean="0"/>
              <a:t>Benchmark (LSGL, Comparative, Graphic Trends)</a:t>
            </a:r>
          </a:p>
          <a:p>
            <a:pPr lvl="1"/>
            <a:r>
              <a:rPr lang="en-US" dirty="0" smtClean="0"/>
              <a:t>Situate your county or counties with their state and regional context</a:t>
            </a:r>
          </a:p>
          <a:p>
            <a:r>
              <a:rPr lang="en-US" dirty="0" smtClean="0"/>
              <a:t>Change over time (Trends Analysis, Shift Share)</a:t>
            </a:r>
          </a:p>
          <a:p>
            <a:pPr lvl="1"/>
            <a:r>
              <a:rPr lang="en-US" dirty="0" smtClean="0"/>
              <a:t>Current position and direction and rates of trends</a:t>
            </a:r>
          </a:p>
          <a:p>
            <a:r>
              <a:rPr lang="en-US" dirty="0" smtClean="0"/>
              <a:t>Key components, specializations (Location Quotients, Shift Share, Industry Structure &amp; Performance)</a:t>
            </a:r>
          </a:p>
          <a:p>
            <a:pPr lvl="1"/>
            <a:r>
              <a:rPr lang="en-US" dirty="0" smtClean="0"/>
              <a:t>What makes this place unique: identity, opportunities, outcomes, and futures</a:t>
            </a:r>
          </a:p>
          <a:p>
            <a:r>
              <a:rPr lang="en-US" dirty="0" smtClean="0"/>
              <a:t>Know your </a:t>
            </a:r>
            <a:r>
              <a:rPr lang="en-US" dirty="0" smtClean="0"/>
              <a:t>data definitions, </a:t>
            </a:r>
            <a:r>
              <a:rPr lang="en-US" dirty="0" smtClean="0"/>
              <a:t>read the fine </a:t>
            </a:r>
            <a:r>
              <a:rPr lang="en-US" dirty="0" smtClean="0"/>
              <a:t>print, always include citations</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Use statewide maps to start with a regional context</a:t>
            </a:r>
            <a:endParaRPr lang="en-US" dirty="0"/>
          </a:p>
        </p:txBody>
      </p:sp>
      <p:pic>
        <p:nvPicPr>
          <p:cNvPr id="4" name="Content Placeholder 3" descr="Capture1.JPG"/>
          <p:cNvPicPr>
            <a:picLocks noGrp="1" noChangeAspect="1"/>
          </p:cNvPicPr>
          <p:nvPr>
            <p:ph sz="half" idx="1"/>
          </p:nvPr>
        </p:nvPicPr>
        <p:blipFill>
          <a:blip r:embed="rId3"/>
          <a:stretch>
            <a:fillRect/>
          </a:stretch>
        </p:blipFill>
        <p:spPr>
          <a:xfrm>
            <a:off x="152400" y="1613109"/>
            <a:ext cx="4369934" cy="3048000"/>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8" name="Content Placeholder 7" descr="Capture2.JPG"/>
          <p:cNvPicPr>
            <a:picLocks noGrp="1" noChangeAspect="1"/>
          </p:cNvPicPr>
          <p:nvPr>
            <p:ph sz="half" idx="2"/>
          </p:nvPr>
        </p:nvPicPr>
        <p:blipFill>
          <a:blip r:embed="rId4"/>
          <a:stretch>
            <a:fillRect/>
          </a:stretch>
        </p:blipFill>
        <p:spPr>
          <a:xfrm>
            <a:off x="4648200" y="1600200"/>
            <a:ext cx="4038600" cy="3027780"/>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4099" name="Picture 3" descr="C:\Users\rahem\Pictures\Capture3.JPG"/>
          <p:cNvPicPr>
            <a:picLocks noChangeAspect="1" noChangeArrowheads="1"/>
          </p:cNvPicPr>
          <p:nvPr/>
        </p:nvPicPr>
        <p:blipFill>
          <a:blip r:embed="rId5"/>
          <a:srcRect/>
          <a:stretch>
            <a:fillRect/>
          </a:stretch>
        </p:blipFill>
        <p:spPr bwMode="auto">
          <a:xfrm>
            <a:off x="762000" y="4800600"/>
            <a:ext cx="3259138" cy="1570409"/>
          </a:xfrm>
          <a:prstGeom prst="rect">
            <a:avLst/>
          </a:prstGeom>
          <a:noFill/>
        </p:spPr>
      </p:pic>
      <p:sp>
        <p:nvSpPr>
          <p:cNvPr id="6" name="TextBox 5"/>
          <p:cNvSpPr txBox="1"/>
          <p:nvPr/>
        </p:nvSpPr>
        <p:spPr>
          <a:xfrm>
            <a:off x="4114800" y="5257800"/>
            <a:ext cx="3886200" cy="1477328"/>
          </a:xfrm>
          <a:prstGeom prst="rect">
            <a:avLst/>
          </a:prstGeom>
          <a:noFill/>
        </p:spPr>
        <p:txBody>
          <a:bodyPr wrap="square" rtlCol="0">
            <a:spAutoFit/>
          </a:bodyPr>
          <a:lstStyle/>
          <a:p>
            <a:r>
              <a:rPr lang="en-US" dirty="0" smtClean="0"/>
              <a:t>Take advantage of the ample documentation on PNREAP to know your data definitions, and source your work well so you know how to replicate it in the future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t>10 tools for Understanding Employment Change: Graphical Trends Analysis</a:t>
            </a:r>
            <a:endParaRPr lang="en-US" sz="3200" dirty="0"/>
          </a:p>
        </p:txBody>
      </p:sp>
      <p:pic>
        <p:nvPicPr>
          <p:cNvPr id="5" name="Content Placeholder 4" descr="Capture15.JPG"/>
          <p:cNvPicPr>
            <a:picLocks noGrp="1" noChangeAspect="1"/>
          </p:cNvPicPr>
          <p:nvPr>
            <p:ph sz="half" idx="1"/>
          </p:nvPr>
        </p:nvPicPr>
        <p:blipFill>
          <a:blip r:embed="rId2"/>
          <a:stretch>
            <a:fillRect/>
          </a:stretch>
        </p:blipFill>
        <p:spPr>
          <a:xfrm>
            <a:off x="152400" y="990600"/>
            <a:ext cx="3962400" cy="3224392"/>
          </a:xfrm>
          <a:ln>
            <a:solidFill>
              <a:schemeClr val="tx1"/>
            </a:solidFill>
          </a:ln>
        </p:spPr>
      </p:pic>
      <p:pic>
        <p:nvPicPr>
          <p:cNvPr id="6" name="Content Placeholder 5" descr="Capture24.JPG"/>
          <p:cNvPicPr>
            <a:picLocks noGrp="1" noChangeAspect="1"/>
          </p:cNvPicPr>
          <p:nvPr>
            <p:ph sz="half" idx="2"/>
          </p:nvPr>
        </p:nvPicPr>
        <p:blipFill>
          <a:blip r:embed="rId3" cstate="print"/>
          <a:stretch>
            <a:fillRect/>
          </a:stretch>
        </p:blipFill>
        <p:spPr>
          <a:xfrm>
            <a:off x="7010400" y="609600"/>
            <a:ext cx="1923822" cy="2508070"/>
          </a:xfrm>
          <a:ln>
            <a:solidFill>
              <a:schemeClr val="tx1"/>
            </a:solidFill>
          </a:ln>
        </p:spPr>
      </p:pic>
      <p:pic>
        <p:nvPicPr>
          <p:cNvPr id="7" name="Content Placeholder 4" descr="Capture16.JPG"/>
          <p:cNvPicPr>
            <a:picLocks noChangeAspect="1"/>
          </p:cNvPicPr>
          <p:nvPr/>
        </p:nvPicPr>
        <p:blipFill>
          <a:blip r:embed="rId4"/>
          <a:stretch>
            <a:fillRect/>
          </a:stretch>
        </p:blipFill>
        <p:spPr>
          <a:xfrm>
            <a:off x="5029200" y="1371600"/>
            <a:ext cx="2261686" cy="1875011"/>
          </a:xfrm>
          <a:prstGeom prst="rect">
            <a:avLst/>
          </a:prstGeom>
        </p:spPr>
      </p:pic>
      <p:sp>
        <p:nvSpPr>
          <p:cNvPr id="8" name="TextBox 7"/>
          <p:cNvSpPr txBox="1"/>
          <p:nvPr/>
        </p:nvSpPr>
        <p:spPr>
          <a:xfrm>
            <a:off x="4800600" y="3124200"/>
            <a:ext cx="4114800" cy="1477328"/>
          </a:xfrm>
          <a:prstGeom prst="rect">
            <a:avLst/>
          </a:prstGeom>
          <a:noFill/>
        </p:spPr>
        <p:txBody>
          <a:bodyPr wrap="square" rtlCol="0">
            <a:spAutoFit/>
          </a:bodyPr>
          <a:lstStyle/>
          <a:p>
            <a:r>
              <a:rPr lang="en-US" dirty="0" smtClean="0"/>
              <a:t>Save 1. Graph Employment by Place of Work and 10. Table Curry County and Oregon Employment for use with the Shift Share section and the discussion of employment change by industry</a:t>
            </a:r>
            <a:endParaRPr lang="en-US" dirty="0"/>
          </a:p>
        </p:txBody>
      </p:sp>
      <p:pic>
        <p:nvPicPr>
          <p:cNvPr id="11" name="Content Placeholder 6" descr="Capture23.JPG"/>
          <p:cNvPicPr>
            <a:picLocks noChangeAspect="1"/>
          </p:cNvPicPr>
          <p:nvPr/>
        </p:nvPicPr>
        <p:blipFill>
          <a:blip r:embed="rId5"/>
          <a:stretch>
            <a:fillRect/>
          </a:stretch>
        </p:blipFill>
        <p:spPr>
          <a:xfrm>
            <a:off x="0" y="4267200"/>
            <a:ext cx="2362200" cy="1889760"/>
          </a:xfrm>
          <a:prstGeom prst="rect">
            <a:avLst/>
          </a:prstGeom>
        </p:spPr>
      </p:pic>
      <p:pic>
        <p:nvPicPr>
          <p:cNvPr id="10" name="Content Placeholder 4" descr="Capture22.JPG"/>
          <p:cNvPicPr>
            <a:picLocks noChangeAspect="1"/>
          </p:cNvPicPr>
          <p:nvPr/>
        </p:nvPicPr>
        <p:blipFill>
          <a:blip r:embed="rId6"/>
          <a:stretch>
            <a:fillRect/>
          </a:stretch>
        </p:blipFill>
        <p:spPr>
          <a:xfrm>
            <a:off x="1981200" y="4876800"/>
            <a:ext cx="2170404" cy="2647262"/>
          </a:xfrm>
          <a:prstGeom prst="rect">
            <a:avLst/>
          </a:prstGeom>
        </p:spPr>
      </p:pic>
      <p:sp>
        <p:nvSpPr>
          <p:cNvPr id="12" name="TextBox 11"/>
          <p:cNvSpPr txBox="1"/>
          <p:nvPr/>
        </p:nvSpPr>
        <p:spPr>
          <a:xfrm>
            <a:off x="4191000" y="5181600"/>
            <a:ext cx="4876800" cy="1477328"/>
          </a:xfrm>
          <a:prstGeom prst="rect">
            <a:avLst/>
          </a:prstGeom>
          <a:noFill/>
        </p:spPr>
        <p:txBody>
          <a:bodyPr wrap="square" rtlCol="0">
            <a:spAutoFit/>
          </a:bodyPr>
          <a:lstStyle/>
          <a:p>
            <a:r>
              <a:rPr lang="en-US" dirty="0" smtClean="0"/>
              <a:t>Figures 7 and 8 provide two displays of the job ratio, or the employment to population ratio for the county.  This calculation provides an important link to understanding how population and employment changes are intertwined.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ture20.JPG"/>
          <p:cNvPicPr>
            <a:picLocks noChangeAspect="1"/>
          </p:cNvPicPr>
          <p:nvPr/>
        </p:nvPicPr>
        <p:blipFill>
          <a:blip r:embed="rId2"/>
          <a:stretch>
            <a:fillRect/>
          </a:stretch>
        </p:blipFill>
        <p:spPr>
          <a:xfrm>
            <a:off x="0" y="3719178"/>
            <a:ext cx="3461453" cy="3138822"/>
          </a:xfrm>
          <a:prstGeom prst="rect">
            <a:avLst/>
          </a:prstGeom>
        </p:spPr>
      </p:pic>
      <p:pic>
        <p:nvPicPr>
          <p:cNvPr id="8" name="Picture 7" descr="Capture19.JPG"/>
          <p:cNvPicPr>
            <a:picLocks noChangeAspect="1"/>
          </p:cNvPicPr>
          <p:nvPr/>
        </p:nvPicPr>
        <p:blipFill>
          <a:blip r:embed="rId3"/>
          <a:stretch>
            <a:fillRect/>
          </a:stretch>
        </p:blipFill>
        <p:spPr>
          <a:xfrm>
            <a:off x="5608239" y="0"/>
            <a:ext cx="3516137" cy="3100543"/>
          </a:xfrm>
          <a:prstGeom prst="rect">
            <a:avLst/>
          </a:prstGeom>
        </p:spPr>
      </p:pic>
      <p:pic>
        <p:nvPicPr>
          <p:cNvPr id="10" name="Picture 9" descr="Capture21.JPG"/>
          <p:cNvPicPr>
            <a:picLocks noChangeAspect="1"/>
          </p:cNvPicPr>
          <p:nvPr/>
        </p:nvPicPr>
        <p:blipFill>
          <a:blip r:embed="rId4"/>
          <a:stretch>
            <a:fillRect/>
          </a:stretch>
        </p:blipFill>
        <p:spPr>
          <a:xfrm>
            <a:off x="5822071" y="3048000"/>
            <a:ext cx="3321929" cy="3147647"/>
          </a:xfrm>
          <a:prstGeom prst="rect">
            <a:avLst/>
          </a:prstGeom>
        </p:spPr>
      </p:pic>
      <p:pic>
        <p:nvPicPr>
          <p:cNvPr id="6" name="Content Placeholder 5" descr="Capture17.JPG"/>
          <p:cNvPicPr>
            <a:picLocks noChangeAspect="1"/>
          </p:cNvPicPr>
          <p:nvPr/>
        </p:nvPicPr>
        <p:blipFill>
          <a:blip r:embed="rId5"/>
          <a:stretch>
            <a:fillRect/>
          </a:stretch>
        </p:blipFill>
        <p:spPr>
          <a:xfrm>
            <a:off x="0" y="0"/>
            <a:ext cx="3581400" cy="3274422"/>
          </a:xfrm>
          <a:prstGeom prst="rect">
            <a:avLst/>
          </a:prstGeom>
        </p:spPr>
      </p:pic>
      <p:pic>
        <p:nvPicPr>
          <p:cNvPr id="7" name="Picture 6" descr="Capture18.JPG"/>
          <p:cNvPicPr>
            <a:picLocks noChangeAspect="1"/>
          </p:cNvPicPr>
          <p:nvPr/>
        </p:nvPicPr>
        <p:blipFill>
          <a:blip r:embed="rId6"/>
          <a:stretch>
            <a:fillRect/>
          </a:stretch>
        </p:blipFill>
        <p:spPr>
          <a:xfrm>
            <a:off x="2971800" y="2743200"/>
            <a:ext cx="3200400" cy="2781003"/>
          </a:xfrm>
          <a:prstGeom prst="rect">
            <a:avLst/>
          </a:prstGeom>
        </p:spPr>
      </p:pic>
      <p:pic>
        <p:nvPicPr>
          <p:cNvPr id="11" name="Picture 10" descr="Capture2.JPG"/>
          <p:cNvPicPr>
            <a:picLocks noChangeAspect="1"/>
          </p:cNvPicPr>
          <p:nvPr/>
        </p:nvPicPr>
        <p:blipFill>
          <a:blip r:embed="rId7"/>
          <a:stretch>
            <a:fillRect/>
          </a:stretch>
        </p:blipFill>
        <p:spPr>
          <a:xfrm>
            <a:off x="5562600" y="6019800"/>
            <a:ext cx="3048000" cy="784772"/>
          </a:xfrm>
          <a:prstGeom prst="rect">
            <a:avLst/>
          </a:prstGeom>
          <a:ln>
            <a:solidFill>
              <a:schemeClr val="tx1"/>
            </a:solidFill>
          </a:ln>
        </p:spPr>
      </p:pic>
      <p:sp>
        <p:nvSpPr>
          <p:cNvPr id="12" name="TextBox 11"/>
          <p:cNvSpPr txBox="1"/>
          <p:nvPr/>
        </p:nvSpPr>
        <p:spPr>
          <a:xfrm>
            <a:off x="3505200" y="304800"/>
            <a:ext cx="2286000" cy="2308324"/>
          </a:xfrm>
          <a:prstGeom prst="rect">
            <a:avLst/>
          </a:prstGeom>
          <a:noFill/>
        </p:spPr>
        <p:txBody>
          <a:bodyPr wrap="square" rtlCol="0">
            <a:spAutoFit/>
          </a:bodyPr>
          <a:lstStyle/>
          <a:p>
            <a:r>
              <a:rPr lang="en-US" dirty="0" smtClean="0"/>
              <a:t>Figures 2-6 all provide various graphical representations of employment change.  What representation most accurately describes the key points of your data?</a:t>
            </a:r>
            <a:endParaRPr lang="en-US" dirty="0"/>
          </a:p>
        </p:txBody>
      </p:sp>
      <p:sp>
        <p:nvSpPr>
          <p:cNvPr id="13" name="TextBox 12"/>
          <p:cNvSpPr txBox="1"/>
          <p:nvPr/>
        </p:nvSpPr>
        <p:spPr>
          <a:xfrm>
            <a:off x="2819400" y="5380672"/>
            <a:ext cx="2667000" cy="1477328"/>
          </a:xfrm>
          <a:prstGeom prst="rect">
            <a:avLst/>
          </a:prstGeom>
          <a:solidFill>
            <a:schemeClr val="bg1"/>
          </a:solidFill>
        </p:spPr>
        <p:txBody>
          <a:bodyPr wrap="square" rtlCol="0">
            <a:spAutoFit/>
          </a:bodyPr>
          <a:lstStyle/>
          <a:p>
            <a:r>
              <a:rPr lang="en-US" dirty="0" smtClean="0"/>
              <a:t>Include the figure text in the notes section of PowerPoint slides, but also restate in your own words on the slide itself.</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Understanding Employment Change through graphics</a:t>
            </a:r>
            <a:endParaRPr lang="en-US" dirty="0"/>
          </a:p>
        </p:txBody>
      </p:sp>
      <p:pic>
        <p:nvPicPr>
          <p:cNvPr id="5" name="Content Placeholder 4" descr="Capture32.JPG"/>
          <p:cNvPicPr>
            <a:picLocks noGrp="1" noChangeAspect="1"/>
          </p:cNvPicPr>
          <p:nvPr>
            <p:ph sz="half" idx="2"/>
          </p:nvPr>
        </p:nvPicPr>
        <p:blipFill>
          <a:blip r:embed="rId2"/>
          <a:stretch>
            <a:fillRect/>
          </a:stretch>
        </p:blipFill>
        <p:spPr>
          <a:xfrm>
            <a:off x="152400" y="1752600"/>
            <a:ext cx="4380549" cy="4454526"/>
          </a:xfrm>
          <a:ln>
            <a:solidFill>
              <a:schemeClr val="tx1">
                <a:lumMod val="65000"/>
                <a:lumOff val="35000"/>
              </a:schemeClr>
            </a:solidFill>
          </a:ln>
        </p:spPr>
      </p:pic>
      <p:pic>
        <p:nvPicPr>
          <p:cNvPr id="1026" name="Picture 2"/>
          <p:cNvPicPr>
            <a:picLocks noChangeAspect="1" noChangeArrowheads="1"/>
          </p:cNvPicPr>
          <p:nvPr/>
        </p:nvPicPr>
        <p:blipFill>
          <a:blip r:embed="rId3"/>
          <a:srcRect/>
          <a:stretch>
            <a:fillRect/>
          </a:stretch>
        </p:blipFill>
        <p:spPr bwMode="auto">
          <a:xfrm>
            <a:off x="5338718" y="4229732"/>
            <a:ext cx="3500482" cy="2628268"/>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5181600" y="1371600"/>
            <a:ext cx="3671887" cy="275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2811</TotalTime>
  <Words>1663</Words>
  <Application>Microsoft Office PowerPoint</Application>
  <PresentationFormat>On-screen Show (4:3)</PresentationFormat>
  <Paragraphs>137</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Running and Gunning with PNREAP: What you can do when you are in the hot seat</vt:lpstr>
      <vt:lpstr>Getting ready to use the website</vt:lpstr>
      <vt:lpstr>What does storytelling have to do with data analysis?</vt:lpstr>
      <vt:lpstr>Scenario: Create a place profile</vt:lpstr>
      <vt:lpstr>Tools on PNREAP Website to aid your quest</vt:lpstr>
      <vt:lpstr>Use statewide maps to start with a regional context</vt:lpstr>
      <vt:lpstr>10 tools for Understanding Employment Change: Graphical Trends Analysis</vt:lpstr>
      <vt:lpstr>Slide 8</vt:lpstr>
      <vt:lpstr>Understanding Employment Change through graphics</vt:lpstr>
      <vt:lpstr>Use the reference tables of data under Selected Economic Indicators as an appendix and for slide text</vt:lpstr>
      <vt:lpstr>Using the Shift Share feature to explain employment change by industry mix, competitiveness, and national growth effects</vt:lpstr>
      <vt:lpstr>One alternative: Use business cycles to determine choice of years in shift-share analysis</vt:lpstr>
      <vt:lpstr>Slide 13</vt:lpstr>
      <vt:lpstr>Slide 14</vt:lpstr>
      <vt:lpstr>Tying in population to find a story about people</vt:lpstr>
      <vt:lpstr>Providing context for county population change</vt:lpstr>
      <vt:lpstr>Examining Income</vt:lpstr>
      <vt:lpstr>Be selective, use short sentences to capture the essence of a graphic</vt:lpstr>
      <vt:lpstr>Personal Income by Major Source and Earnings by Industry</vt:lpstr>
      <vt:lpstr>Additional Industrial Detail</vt:lpstr>
      <vt:lpstr>The power of comparisons</vt:lpstr>
      <vt:lpstr>On the stump…</vt:lpstr>
      <vt:lpstr>Use the website as a starting place for additional calculations and representations</vt:lpstr>
      <vt:lpstr>Thank you, and I welcome your questions and comments…</vt:lpstr>
      <vt:lpstr>Appendix</vt:lpstr>
      <vt:lpstr>Customizing Windows Snipping Tool</vt:lpstr>
      <vt:lpstr>Quick tips on creating PowerPoints from websites</vt:lpstr>
      <vt:lpstr>Inserting pictures into PowerPoint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Mallory Rahe</dc:creator>
  <cp:lastModifiedBy>Owner</cp:lastModifiedBy>
  <cp:revision>133</cp:revision>
  <dcterms:created xsi:type="dcterms:W3CDTF">2009-09-19T01:11:34Z</dcterms:created>
  <dcterms:modified xsi:type="dcterms:W3CDTF">2009-09-29T13:28:01Z</dcterms:modified>
</cp:coreProperties>
</file>