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20"/>
  </p:notesMasterIdLst>
  <p:handoutMasterIdLst>
    <p:handoutMasterId r:id="rId21"/>
  </p:handoutMasterIdLst>
  <p:sldIdLst>
    <p:sldId id="274" r:id="rId2"/>
    <p:sldId id="278" r:id="rId3"/>
    <p:sldId id="277" r:id="rId4"/>
    <p:sldId id="263" r:id="rId5"/>
    <p:sldId id="264" r:id="rId6"/>
    <p:sldId id="265" r:id="rId7"/>
    <p:sldId id="266" r:id="rId8"/>
    <p:sldId id="267" r:id="rId9"/>
    <p:sldId id="268" r:id="rId10"/>
    <p:sldId id="269" r:id="rId11"/>
    <p:sldId id="270" r:id="rId12"/>
    <p:sldId id="271" r:id="rId13"/>
    <p:sldId id="272" r:id="rId14"/>
    <p:sldId id="279" r:id="rId15"/>
    <p:sldId id="283" r:id="rId16"/>
    <p:sldId id="284" r:id="rId17"/>
    <p:sldId id="28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6A5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4660"/>
  </p:normalViewPr>
  <p:slideViewPr>
    <p:cSldViewPr>
      <p:cViewPr varScale="1">
        <p:scale>
          <a:sx n="107" d="100"/>
          <a:sy n="107" d="100"/>
        </p:scale>
        <p:origin x="-10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CE05E1-5345-465B-BBBA-92EBDB17B775}" type="datetimeFigureOut">
              <a:rPr lang="en-US" smtClean="0"/>
              <a:pPr/>
              <a:t>9/24/2009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75094D-90FA-49B7-B5D3-2F1214ED61F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3BD90C-8B49-4266-BB02-67BB320EE580}" type="datetimeFigureOut">
              <a:rPr lang="en-US" smtClean="0"/>
              <a:pPr/>
              <a:t>9/24/2009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EA335-0C2B-41D2-AA0B-283FD66855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EA335-0C2B-41D2-AA0B-283FD668552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latin typeface="Times New Roman" pitchFamily="18" charset="0"/>
                <a:cs typeface="Times New Roman" pitchFamily="18" charset="0"/>
              </a:rPr>
              <a:t>One of the key objectives of this report is to highlight the growing importance over the past several decades of property income and transfer payments and to illustrate their emergence as more prominent components of local area personal income. </a:t>
            </a:r>
            <a:endParaRPr lang="en-US" dirty="0"/>
          </a:p>
        </p:txBody>
      </p:sp>
      <p:sp>
        <p:nvSpPr>
          <p:cNvPr id="4" name="Slide Number Placeholder 3"/>
          <p:cNvSpPr>
            <a:spLocks noGrp="1"/>
          </p:cNvSpPr>
          <p:nvPr>
            <p:ph type="sldNum" sz="quarter" idx="10"/>
          </p:nvPr>
        </p:nvSpPr>
        <p:spPr/>
        <p:txBody>
          <a:bodyPr/>
          <a:lstStyle/>
          <a:p>
            <a:fld id="{7E4EA335-0C2B-41D2-AA0B-283FD668552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El Dorado State University Test</a:t>
            </a:r>
            <a:endParaRPr lang="en-US"/>
          </a:p>
        </p:txBody>
      </p:sp>
      <p:sp>
        <p:nvSpPr>
          <p:cNvPr id="5" name="Slide Number Placeholder 4"/>
          <p:cNvSpPr>
            <a:spLocks noGrp="1"/>
          </p:cNvSpPr>
          <p:nvPr>
            <p:ph type="sldNum" sz="quarter" idx="11"/>
          </p:nvPr>
        </p:nvSpPr>
        <p:spPr/>
        <p:txBody>
          <a:bodyPr/>
          <a:lstStyle/>
          <a:p>
            <a:fld id="{7E4EA335-0C2B-41D2-AA0B-283FD668552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639077C-E2A9-4E6D-9D11-2A33D61B985D}" type="datetime1">
              <a:rPr lang="en-US" smtClean="0"/>
              <a:pPr/>
              <a:t>9/24/2009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539689C-6A9C-4F07-8C0F-B4D6DB5AFC5D}" type="slidenum">
              <a:rPr lang="en-US" smtClean="0"/>
              <a:pPr/>
              <a:t>‹#›</a:t>
            </a:fld>
            <a:endParaRPr lang="en-US"/>
          </a:p>
        </p:txBody>
      </p:sp>
      <p:sp>
        <p:nvSpPr>
          <p:cNvPr id="12" name="Footer Placeholder 11"/>
          <p:cNvSpPr>
            <a:spLocks noGrp="1"/>
          </p:cNvSpPr>
          <p:nvPr>
            <p:ph type="ftr" sz="quarter" idx="12"/>
          </p:nvPr>
        </p:nvSpPr>
        <p:spPr>
          <a:xfrm>
            <a:off x="152400" y="6509004"/>
            <a:ext cx="5355264" cy="274320"/>
          </a:xfrm>
        </p:spPr>
        <p:txBody>
          <a:bodyPr vert="horz" rtlCol="0"/>
          <a:lstStyle>
            <a:lvl1pPr algn="l">
              <a:defRPr/>
            </a:lvl1pPr>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1A55B6-9114-4812-A771-A873672364CA}" type="datetime1">
              <a:rPr lang="en-US" smtClean="0"/>
              <a:pPr/>
              <a:t>9/24/2009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39689C-6A9C-4F07-8C0F-B4D6DB5AFC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B8DEB-10F3-4F4A-8258-9BE0BAE2BB61}" type="datetime1">
              <a:rPr lang="en-US" smtClean="0"/>
              <a:pPr/>
              <a:t>9/24/2009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39689C-6A9C-4F07-8C0F-B4D6DB5AFC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10DC0-0183-42DA-9459-78235CCEE586}" type="datetime1">
              <a:rPr lang="en-US" smtClean="0"/>
              <a:pPr/>
              <a:t>9/24/2009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39689C-6A9C-4F07-8C0F-B4D6DB5AFC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973C69A-5FB2-43AB-A21B-8B6833D112AE}" type="datetime1">
              <a:rPr lang="en-US" smtClean="0"/>
              <a:pPr/>
              <a:t>9/24/2009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539689C-6A9C-4F07-8C0F-B4D6DB5AFC5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55302A-3DE7-4F0D-8E29-9BB0F13C763B}" type="datetime1">
              <a:rPr lang="en-US" smtClean="0"/>
              <a:pPr/>
              <a:t>9/24/2009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539689C-6A9C-4F07-8C0F-B4D6DB5AFC5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825A91-09BC-4925-9FF3-2525D5F94A2A}" type="datetime1">
              <a:rPr lang="en-US" smtClean="0"/>
              <a:pPr/>
              <a:t>9/24/2009</a:t>
            </a:fld>
            <a:endParaRPr lang="en-US"/>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539689C-6A9C-4F07-8C0F-B4D6DB5AFC5D}" type="slidenum">
              <a:rPr lang="en-US" smtClean="0"/>
              <a:pPr/>
              <a:t>‹#›</a:t>
            </a:fld>
            <a:endParaRPr lang="en-US"/>
          </a:p>
        </p:txBody>
      </p:sp>
      <p:pic>
        <p:nvPicPr>
          <p:cNvPr id="12" name="Picture 3" descr="C:\Documents and Settings\emb\My Documents\My Pictures\Work\logo.gif"/>
          <p:cNvPicPr>
            <a:picLocks noChangeAspect="1" noChangeArrowheads="1"/>
          </p:cNvPicPr>
          <p:nvPr userDrawn="1"/>
        </p:nvPicPr>
        <p:blipFill>
          <a:blip r:embed="rId2"/>
          <a:srcRect/>
          <a:stretch>
            <a:fillRect/>
          </a:stretch>
        </p:blipFill>
        <p:spPr bwMode="auto">
          <a:xfrm>
            <a:off x="0" y="6553200"/>
            <a:ext cx="1523999" cy="30479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053EEF-4C76-402C-8847-A5A9156F485B}" type="datetime1">
              <a:rPr lang="en-US" smtClean="0"/>
              <a:pPr/>
              <a:t>9/24/2009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39689C-6A9C-4F07-8C0F-B4D6DB5AFC5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D477D3-A3CF-454A-B637-92AE25A83CAD}" type="datetime1">
              <a:rPr lang="en-US" smtClean="0"/>
              <a:pPr/>
              <a:t>9/24/2009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39689C-6A9C-4F07-8C0F-B4D6DB5AFC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D93546E-4143-4488-9B5B-33C2C5BF749D}" type="datetime1">
              <a:rPr lang="en-US" smtClean="0"/>
              <a:pPr/>
              <a:t>9/24/2009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539689C-6A9C-4F07-8C0F-B4D6DB5AFC5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5562600" y="6509004"/>
            <a:ext cx="3002280" cy="274320"/>
          </a:xfrm>
        </p:spPr>
        <p:txBody>
          <a:bodyPr vert="horz" rtlCol="0"/>
          <a:lstStyle>
            <a:extLst/>
          </a:lstStyle>
          <a:p>
            <a:fld id="{24040F5C-B5FF-4B77-A2F7-B573DFBD5CE5}" type="datetime1">
              <a:rPr lang="en-US" smtClean="0"/>
              <a:pPr/>
              <a:t>9/24/2009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539689C-6A9C-4F07-8C0F-B4D6DB5AFC5D}" type="slidenum">
              <a:rPr lang="en-US" smtClean="0"/>
              <a:pPr/>
              <a:t>‹#›</a:t>
            </a:fld>
            <a:endParaRPr lang="en-US"/>
          </a:p>
        </p:txBody>
      </p:sp>
      <p:sp>
        <p:nvSpPr>
          <p:cNvPr id="19" name="Text Placeholder 18"/>
          <p:cNvSpPr>
            <a:spLocks noGrp="1"/>
          </p:cNvSpPr>
          <p:nvPr>
            <p:ph type="body" sz="quarter" idx="13"/>
          </p:nvPr>
        </p:nvSpPr>
        <p:spPr>
          <a:xfrm>
            <a:off x="1295400" y="4648200"/>
            <a:ext cx="6553200" cy="1676400"/>
          </a:xfrm>
          <a:solidFill>
            <a:schemeClr val="tx1"/>
          </a:solidFill>
          <a:ln>
            <a:solidFill>
              <a:schemeClr val="bg1"/>
            </a:solidFill>
          </a:ln>
          <a:effectLst/>
        </p:spPr>
        <p:txBody>
          <a:bodyPr lIns="228600" tIns="137160" rIns="228600" bIns="54864"/>
          <a:lstStyle>
            <a:lvl1pPr marL="0" indent="0">
              <a:lnSpc>
                <a:spcPct val="125000"/>
              </a:lnSpc>
              <a:spcBef>
                <a:spcPts val="0"/>
              </a:spcBef>
              <a:buNone/>
              <a:defRPr sz="1400" b="1">
                <a:solidFill>
                  <a:schemeClr val="bg1"/>
                </a:solidFill>
              </a:defRPr>
            </a:lvl1pPr>
            <a:lvl2pPr>
              <a:defRPr sz="12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endParaRPr lang="en-US" dirty="0"/>
          </a:p>
        </p:txBody>
      </p:sp>
      <p:sp>
        <p:nvSpPr>
          <p:cNvPr id="13" name="Picture Placeholder 12"/>
          <p:cNvSpPr>
            <a:spLocks noGrp="1"/>
          </p:cNvSpPr>
          <p:nvPr>
            <p:ph type="pic" idx="1"/>
          </p:nvPr>
        </p:nvSpPr>
        <p:spPr>
          <a:xfrm>
            <a:off x="1303020" y="152400"/>
            <a:ext cx="6537960" cy="4389120"/>
          </a:xfrm>
          <a:prstGeom prst="round2DiagRect">
            <a:avLst/>
          </a:prstGeom>
          <a:noFill/>
          <a:ln w="11000" cap="rnd" cmpd="sng" algn="ctr">
            <a:solidFill>
              <a:schemeClr val="bg1">
                <a:alpha val="88000"/>
              </a:schemeClr>
            </a:solidFill>
            <a:prstDash val="solid"/>
          </a:ln>
          <a:effectLst/>
        </p:spPr>
        <p:style>
          <a:lnRef idx="3">
            <a:schemeClr val="lt1"/>
          </a:lnRef>
          <a:fillRef idx="1">
            <a:schemeClr val="accent1"/>
          </a:fillRef>
          <a:effectRef idx="1">
            <a:schemeClr val="accent1"/>
          </a:effectRef>
          <a:fontRef idx="minor">
            <a:schemeClr val="lt1"/>
          </a:fontRef>
        </p:style>
        <p:txBody>
          <a:bodyPr tIns="91440" bIns="91440"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pic>
        <p:nvPicPr>
          <p:cNvPr id="12" name="Picture 11" descr="logo.gif"/>
          <p:cNvPicPr>
            <a:picLocks noChangeAspect="1"/>
          </p:cNvPicPr>
          <p:nvPr userDrawn="1"/>
        </p:nvPicPr>
        <p:blipFill>
          <a:blip r:embed="rId2"/>
          <a:stretch>
            <a:fillRect/>
          </a:stretch>
        </p:blipFill>
        <p:spPr>
          <a:xfrm>
            <a:off x="0" y="6488205"/>
            <a:ext cx="1524000" cy="36979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381000" y="6400800"/>
            <a:ext cx="51266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l"/>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0CA0765-95B1-41AB-8939-58B3CD5E590B}" type="datetime1">
              <a:rPr lang="en-US" smtClean="0"/>
              <a:pPr/>
              <a:t>9/24/2009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539689C-6A9C-4F07-8C0F-B4D6DB5AFC5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testing.pnreap.com/img/CA_06083.jpg"/>
          <p:cNvPicPr>
            <a:picLocks noChangeAspect="1" noChangeArrowheads="1"/>
          </p:cNvPicPr>
          <p:nvPr/>
        </p:nvPicPr>
        <p:blipFill>
          <a:blip r:embed="rId3"/>
          <a:stretch>
            <a:fillRect/>
          </a:stretch>
        </p:blipFill>
        <p:spPr bwMode="auto">
          <a:xfrm>
            <a:off x="3077633" y="2057400"/>
            <a:ext cx="2607733" cy="3143250"/>
          </a:xfrm>
          <a:prstGeom prst="rect">
            <a:avLst/>
          </a:prstGeom>
          <a:noFill/>
        </p:spPr>
      </p:pic>
      <p:sp>
        <p:nvSpPr>
          <p:cNvPr id="2" name="Title 1"/>
          <p:cNvSpPr>
            <a:spLocks noGrp="1"/>
          </p:cNvSpPr>
          <p:nvPr>
            <p:ph type="ctrTitle"/>
          </p:nvPr>
        </p:nvSpPr>
        <p:spPr>
          <a:xfrm>
            <a:off x="609600" y="685800"/>
            <a:ext cx="7851648" cy="1295400"/>
          </a:xfrm>
        </p:spPr>
        <p:txBody>
          <a:bodyPr>
            <a:normAutofit fontScale="90000"/>
          </a:bodyPr>
          <a:lstStyle/>
          <a:p>
            <a:pPr algn="ctr"/>
            <a:r>
              <a:rPr lang="en-US" sz="2800" dirty="0" smtClean="0"/>
              <a:t>Analysis of Growth and Change</a:t>
            </a:r>
            <a:br>
              <a:rPr lang="en-US" sz="2800" dirty="0" smtClean="0"/>
            </a:br>
            <a:r>
              <a:rPr lang="en-US" sz="2800" dirty="0" smtClean="0"/>
              <a:t>Among the Major Components of Personal Income</a:t>
            </a:r>
            <a:br>
              <a:rPr lang="en-US" sz="2800" dirty="0" smtClean="0"/>
            </a:br>
            <a:r>
              <a:rPr lang="en-US" sz="2800" dirty="0" smtClean="0"/>
              <a:t>within Douglas County: 1969-2007</a:t>
            </a:r>
            <a:endParaRPr lang="en-US" sz="2800" dirty="0"/>
          </a:p>
        </p:txBody>
      </p:sp>
      <p:sp>
        <p:nvSpPr>
          <p:cNvPr id="3" name="Subtitle 2"/>
          <p:cNvSpPr>
            <a:spLocks noGrp="1"/>
          </p:cNvSpPr>
          <p:nvPr>
            <p:ph type="subTitle" idx="1"/>
          </p:nvPr>
        </p:nvSpPr>
        <p:spPr>
          <a:xfrm>
            <a:off x="533400" y="5334000"/>
            <a:ext cx="7854696" cy="1143000"/>
          </a:xfrm>
        </p:spPr>
        <p:txBody>
          <a:bodyPr>
            <a:normAutofit/>
          </a:bodyPr>
          <a:lstStyle/>
          <a:p>
            <a:pPr algn="ctr"/>
            <a:r>
              <a:rPr lang="en-US" sz="1400" dirty="0" smtClean="0"/>
              <a:t>Tom Harris</a:t>
            </a:r>
            <a:endParaRPr lang="en-US" sz="1400" dirty="0" smtClean="0"/>
          </a:p>
          <a:p>
            <a:pPr algn="ctr"/>
            <a:r>
              <a:rPr lang="en-US" sz="1400" dirty="0" smtClean="0"/>
              <a:t>Professor and Director</a:t>
            </a:r>
            <a:endParaRPr lang="en-US" sz="1400" dirty="0" smtClean="0"/>
          </a:p>
          <a:p>
            <a:pPr algn="ctr"/>
            <a:r>
              <a:rPr lang="en-US" sz="1400" dirty="0" smtClean="0"/>
              <a:t>Department of Resource Economics</a:t>
            </a:r>
            <a:endParaRPr lang="en-US" sz="1400" dirty="0" smtClean="0"/>
          </a:p>
          <a:p>
            <a:pPr algn="ctr"/>
            <a:r>
              <a:rPr lang="en-US" sz="1400" dirty="0" smtClean="0"/>
              <a:t>University of Nevada,  Reno</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553200" cy="1752600"/>
          </a:xfrm>
        </p:spPr>
        <p:txBody>
          <a:bodyPr>
            <a:normAutofit fontScale="92500" lnSpcReduction="2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9. </a:t>
            </a:r>
            <a:r>
              <a:rPr lang="en-US" b="0" dirty="0" smtClean="0">
                <a:latin typeface="Times New Roman" pitchFamily="18" charset="0"/>
                <a:cs typeface="Times New Roman" pitchFamily="18" charset="0"/>
              </a:rPr>
              <a:t> P</a:t>
            </a:r>
            <a:r>
              <a:rPr lang="en-US" b="0" dirty="0" smtClean="0">
                <a:latin typeface="Times New Roman" pitchFamily="18" charset="0"/>
                <a:cs typeface="Times New Roman" pitchFamily="18" charset="0"/>
              </a:rPr>
              <a:t>ersonal </a:t>
            </a:r>
            <a:r>
              <a:rPr lang="en-US" b="0" dirty="0" smtClean="0">
                <a:latin typeface="Times New Roman" pitchFamily="18" charset="0"/>
                <a:cs typeface="Times New Roman" pitchFamily="18" charset="0"/>
              </a:rPr>
              <a:t>income </a:t>
            </a:r>
            <a:r>
              <a:rPr lang="en-US" b="0" dirty="0" smtClean="0">
                <a:latin typeface="Times New Roman" pitchFamily="18" charset="0"/>
                <a:cs typeface="Times New Roman" pitchFamily="18" charset="0"/>
              </a:rPr>
              <a:t>is attained by </a:t>
            </a:r>
            <a:r>
              <a:rPr lang="en-US" b="0" dirty="0" smtClean="0">
                <a:latin typeface="Times New Roman" pitchFamily="18" charset="0"/>
                <a:cs typeface="Times New Roman" pitchFamily="18" charset="0"/>
              </a:rPr>
              <a:t>participating in current </a:t>
            </a:r>
            <a:r>
              <a:rPr lang="en-US" b="0" dirty="0" smtClean="0">
                <a:latin typeface="Times New Roman" pitchFamily="18" charset="0"/>
                <a:cs typeface="Times New Roman" pitchFamily="18" charset="0"/>
              </a:rPr>
              <a:t>production or </a:t>
            </a:r>
            <a:r>
              <a:rPr lang="en-US" b="0" dirty="0" smtClean="0">
                <a:latin typeface="Times New Roman" pitchFamily="18" charset="0"/>
                <a:cs typeface="Times New Roman" pitchFamily="18" charset="0"/>
              </a:rPr>
              <a:t>from transfer payments. </a:t>
            </a:r>
            <a:r>
              <a:rPr lang="en-US" b="0" dirty="0" smtClean="0">
                <a:latin typeface="Times New Roman" pitchFamily="18" charset="0"/>
                <a:cs typeface="Times New Roman" pitchFamily="18" charset="0"/>
              </a:rPr>
              <a:t> Earned </a:t>
            </a:r>
            <a:r>
              <a:rPr lang="en-US" b="0" dirty="0" smtClean="0">
                <a:latin typeface="Times New Roman" pitchFamily="18" charset="0"/>
                <a:cs typeface="Times New Roman" pitchFamily="18" charset="0"/>
              </a:rPr>
              <a:t>income and property income represent payments received for participating in production. Transfer </a:t>
            </a:r>
            <a:r>
              <a:rPr lang="en-US" b="0" dirty="0" smtClean="0">
                <a:latin typeface="Times New Roman" pitchFamily="18" charset="0"/>
                <a:cs typeface="Times New Roman" pitchFamily="18" charset="0"/>
              </a:rPr>
              <a:t>payments are </a:t>
            </a:r>
            <a:r>
              <a:rPr lang="en-US" b="0" dirty="0" smtClean="0">
                <a:latin typeface="Times New Roman" pitchFamily="18" charset="0"/>
                <a:cs typeface="Times New Roman" pitchFamily="18" charset="0"/>
              </a:rPr>
              <a:t>payments made by government to individuals "for which no current services are performed."  </a:t>
            </a:r>
            <a:r>
              <a:rPr lang="en-US" b="0" dirty="0" smtClean="0">
                <a:latin typeface="Times New Roman" pitchFamily="18" charset="0"/>
                <a:cs typeface="Times New Roman" pitchFamily="18" charset="0"/>
              </a:rPr>
              <a:t>Examples include Social Security and </a:t>
            </a:r>
            <a:r>
              <a:rPr lang="en-US" b="0" dirty="0" smtClean="0">
                <a:latin typeface="Times New Roman" pitchFamily="18" charset="0"/>
                <a:cs typeface="Times New Roman" pitchFamily="18" charset="0"/>
              </a:rPr>
              <a:t>unemployment benefits.  </a:t>
            </a:r>
            <a:r>
              <a:rPr lang="en-US" b="0" dirty="0" smtClean="0">
                <a:latin typeface="Times New Roman" pitchFamily="18" charset="0"/>
                <a:cs typeface="Times New Roman" pitchFamily="18" charset="0"/>
              </a:rPr>
              <a:t>Nationally</a:t>
            </a:r>
            <a:r>
              <a:rPr lang="en-US" b="0" dirty="0" smtClean="0">
                <a:latin typeface="Times New Roman" pitchFamily="18" charset="0"/>
                <a:cs typeface="Times New Roman" pitchFamily="18" charset="0"/>
              </a:rPr>
              <a:t>, transfer payments as a share of personal income advanced from 8.1% in 1969 to 14.7% in 2007, for a net gain of 6.6%. </a:t>
            </a:r>
            <a:r>
              <a:rPr lang="en-US" b="0" dirty="0" smtClean="0">
                <a:latin typeface="Times New Roman" pitchFamily="18" charset="0"/>
                <a:cs typeface="Times New Roman" pitchFamily="18" charset="0"/>
              </a:rPr>
              <a:t> For </a:t>
            </a:r>
            <a:r>
              <a:rPr lang="en-US" b="0" dirty="0" smtClean="0">
                <a:latin typeface="Times New Roman" pitchFamily="18" charset="0"/>
                <a:cs typeface="Times New Roman" pitchFamily="18" charset="0"/>
              </a:rPr>
              <a:t>Douglas County, transfer payments rose from 4.6%  to 9.3% over </a:t>
            </a:r>
            <a:r>
              <a:rPr lang="en-US" b="0" dirty="0" smtClean="0">
                <a:latin typeface="Times New Roman" pitchFamily="18" charset="0"/>
                <a:cs typeface="Times New Roman" pitchFamily="18" charset="0"/>
              </a:rPr>
              <a:t>1969-2007, </a:t>
            </a:r>
            <a:r>
              <a:rPr lang="en-US" b="0" dirty="0" smtClean="0">
                <a:latin typeface="Times New Roman" pitchFamily="18" charset="0"/>
                <a:cs typeface="Times New Roman" pitchFamily="18" charset="0"/>
              </a:rPr>
              <a:t>for a net gain of 4.7%. </a:t>
            </a:r>
          </a:p>
          <a:p>
            <a:endParaRPr lang="en-US" dirty="0"/>
          </a:p>
        </p:txBody>
      </p:sp>
      <p:pic>
        <p:nvPicPr>
          <p:cNvPr id="68610" name="Picture 2" descr="http://testing.pnreap.com/pnreap.report/graph11.gif?_program=img.major_sources_graph9&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prstGeom prst="round2DiagRect">
            <a:avLst>
              <a:gd name="adj1" fmla="val 12824"/>
              <a:gd name="adj2" fmla="val 0"/>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553200" cy="1752600"/>
          </a:xfrm>
        </p:spPr>
        <p:txBody>
          <a:bodyPr>
            <a:normAutofit fontScale="85000" lnSpcReduction="2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10. </a:t>
            </a:r>
            <a:r>
              <a:rPr lang="en-US" b="0" dirty="0" smtClean="0">
                <a:latin typeface="Times New Roman" pitchFamily="18" charset="0"/>
                <a:cs typeface="Times New Roman" pitchFamily="18" charset="0"/>
              </a:rPr>
              <a:t> The </a:t>
            </a:r>
            <a:r>
              <a:rPr lang="en-US" b="0" dirty="0" smtClean="0">
                <a:latin typeface="Times New Roman" pitchFamily="18" charset="0"/>
                <a:cs typeface="Times New Roman" pitchFamily="18" charset="0"/>
              </a:rPr>
              <a:t>"index of structural change" calibrates the timing and magnitude of change in the composition of </a:t>
            </a:r>
            <a:r>
              <a:rPr lang="en-US" b="0" dirty="0" smtClean="0">
                <a:latin typeface="Times New Roman" pitchFamily="18" charset="0"/>
                <a:cs typeface="Times New Roman" pitchFamily="18" charset="0"/>
              </a:rPr>
              <a:t>personal </a:t>
            </a:r>
            <a:r>
              <a:rPr lang="en-US" b="0" dirty="0" smtClean="0">
                <a:latin typeface="Times New Roman" pitchFamily="18" charset="0"/>
                <a:cs typeface="Times New Roman" pitchFamily="18" charset="0"/>
              </a:rPr>
              <a:t>income among the three major components </a:t>
            </a:r>
            <a:r>
              <a:rPr lang="en-US" b="0" dirty="0" smtClean="0">
                <a:latin typeface="Times New Roman" pitchFamily="18" charset="0"/>
                <a:cs typeface="Times New Roman" pitchFamily="18" charset="0"/>
              </a:rPr>
              <a:t>for Douglas County, the State, </a:t>
            </a:r>
            <a:r>
              <a:rPr lang="en-US" b="0" dirty="0" smtClean="0">
                <a:latin typeface="Times New Roman" pitchFamily="18" charset="0"/>
                <a:cs typeface="Times New Roman" pitchFamily="18" charset="0"/>
              </a:rPr>
              <a:t>and </a:t>
            </a:r>
            <a:r>
              <a:rPr lang="en-US" b="0" dirty="0" smtClean="0">
                <a:latin typeface="Times New Roman" pitchFamily="18" charset="0"/>
                <a:cs typeface="Times New Roman" pitchFamily="18" charset="0"/>
              </a:rPr>
              <a:t>Nation </a:t>
            </a:r>
            <a:r>
              <a:rPr lang="en-US" b="0" dirty="0" smtClean="0">
                <a:latin typeface="Times New Roman" pitchFamily="18" charset="0"/>
                <a:cs typeface="Times New Roman" pitchFamily="18" charset="0"/>
              </a:rPr>
              <a:t>from </a:t>
            </a:r>
            <a:r>
              <a:rPr lang="en-US" b="0" dirty="0" smtClean="0">
                <a:latin typeface="Times New Roman" pitchFamily="18" charset="0"/>
                <a:cs typeface="Times New Roman" pitchFamily="18" charset="0"/>
              </a:rPr>
              <a:t>1969-2007.  </a:t>
            </a:r>
            <a:r>
              <a:rPr lang="en-US" b="0" dirty="0" smtClean="0">
                <a:latin typeface="Times New Roman" pitchFamily="18" charset="0"/>
                <a:cs typeface="Times New Roman" pitchFamily="18" charset="0"/>
              </a:rPr>
              <a:t>The period of most dramatic change </a:t>
            </a:r>
            <a:r>
              <a:rPr lang="en-US" b="0" dirty="0" smtClean="0">
                <a:latin typeface="Times New Roman" pitchFamily="18" charset="0"/>
                <a:cs typeface="Times New Roman" pitchFamily="18" charset="0"/>
              </a:rPr>
              <a:t>for all three spanned </a:t>
            </a:r>
            <a:r>
              <a:rPr lang="en-US" b="0" dirty="0" smtClean="0">
                <a:latin typeface="Times New Roman" pitchFamily="18" charset="0"/>
                <a:cs typeface="Times New Roman" pitchFamily="18" charset="0"/>
              </a:rPr>
              <a:t>the period of the late 1970s to the mid-1980s. </a:t>
            </a:r>
            <a:r>
              <a:rPr lang="en-US" b="0" dirty="0" smtClean="0">
                <a:latin typeface="Times New Roman" pitchFamily="18" charset="0"/>
                <a:cs typeface="Times New Roman" pitchFamily="18" charset="0"/>
              </a:rPr>
              <a:t> Over </a:t>
            </a:r>
            <a:r>
              <a:rPr lang="en-US" b="0" dirty="0" smtClean="0">
                <a:latin typeface="Times New Roman" pitchFamily="18" charset="0"/>
                <a:cs typeface="Times New Roman" pitchFamily="18" charset="0"/>
              </a:rPr>
              <a:t>the past several decades one of the more heralded changes that has transformed the character of our economy has been the structural shift in employment and earnings from goods-producing toward services-producing activities. Though far less widely publicized and less popularly understood, another change of major significance was the widespread shifts in the composition of personal </a:t>
            </a:r>
            <a:r>
              <a:rPr lang="en-US" b="0" dirty="0" smtClean="0">
                <a:latin typeface="Times New Roman" pitchFamily="18" charset="0"/>
                <a:cs typeface="Times New Roman" pitchFamily="18" charset="0"/>
              </a:rPr>
              <a:t>income. </a:t>
            </a:r>
            <a:endParaRPr lang="en-US" b="0" dirty="0" smtClean="0">
              <a:latin typeface="Times New Roman" pitchFamily="18" charset="0"/>
              <a:cs typeface="Times New Roman" pitchFamily="18" charset="0"/>
            </a:endParaRPr>
          </a:p>
          <a:p>
            <a:endParaRPr lang="en-US" dirty="0"/>
          </a:p>
        </p:txBody>
      </p:sp>
      <p:pic>
        <p:nvPicPr>
          <p:cNvPr id="67586" name="Picture 2" descr="http://testing.pnreap.com/pnreap.report/graph12.gif?_program=img.major_sources_graph10&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prstGeom prst="round2DiagRect">
            <a:avLst>
              <a:gd name="adj1" fmla="val 11813"/>
              <a:gd name="adj2" fmla="val 0"/>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1295400" y="4648200"/>
            <a:ext cx="6553200" cy="1295400"/>
          </a:xfrm>
        </p:spPr>
        <p:txBody>
          <a:bodyPr>
            <a:normAutofit/>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11.  The amount that each </a:t>
            </a:r>
            <a:r>
              <a:rPr lang="en-US" b="0" dirty="0" smtClean="0">
                <a:latin typeface="Times New Roman" pitchFamily="18" charset="0"/>
                <a:cs typeface="Times New Roman" pitchFamily="18" charset="0"/>
              </a:rPr>
              <a:t>income component contributed individually to Douglas County's real personal income growth over the 38-year period. The annual growth rate of Douglas County's real (inflation adjusted) personal income averaged 7.1% from </a:t>
            </a:r>
            <a:r>
              <a:rPr lang="en-US" b="0" dirty="0" smtClean="0">
                <a:latin typeface="Times New Roman" pitchFamily="18" charset="0"/>
                <a:cs typeface="Times New Roman" pitchFamily="18" charset="0"/>
              </a:rPr>
              <a:t>1969-2007. </a:t>
            </a:r>
            <a:endParaRPr lang="en-US" dirty="0"/>
          </a:p>
        </p:txBody>
      </p:sp>
      <p:pic>
        <p:nvPicPr>
          <p:cNvPr id="80898" name="Picture 2" descr="http://testing.pnreap.com/pnreap.report/graph13.gif?_program=img.major_sources_graph11&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1295400" y="4572000"/>
            <a:ext cx="6553200" cy="1752600"/>
          </a:xfrm>
        </p:spPr>
        <p:txBody>
          <a:bodyPr>
            <a:normAutofit fontScale="85000" lnSpcReduction="1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12.  In </a:t>
            </a:r>
            <a:r>
              <a:rPr lang="en-US" b="0" dirty="0" smtClean="0">
                <a:latin typeface="Times New Roman" pitchFamily="18" charset="0"/>
                <a:cs typeface="Times New Roman" pitchFamily="18" charset="0"/>
              </a:rPr>
              <a:t>1969 earned income comprised 71% of Douglas County's total personal income.  However, over the following 38-year period from 1969-2007, earned income accounted for only 57% of the annual real growth in Douglas County's personal income. </a:t>
            </a:r>
            <a:r>
              <a:rPr lang="en-US" b="0" dirty="0" smtClean="0">
                <a:latin typeface="Times New Roman" pitchFamily="18" charset="0"/>
                <a:cs typeface="Times New Roman" pitchFamily="18" charset="0"/>
              </a:rPr>
              <a:t>  As </a:t>
            </a:r>
            <a:r>
              <a:rPr lang="en-US" b="0" dirty="0" smtClean="0">
                <a:latin typeface="Times New Roman" pitchFamily="18" charset="0"/>
                <a:cs typeface="Times New Roman" pitchFamily="18" charset="0"/>
              </a:rPr>
              <a:t>a result, by 2007 earned income's share declined to 51%.  Because property income alone accounted for 34% of Douglas County's total personal income growth over 1969-2007, its share rose from 25% in 1969 to 40% in </a:t>
            </a:r>
            <a:r>
              <a:rPr lang="en-US" b="0" dirty="0" smtClean="0">
                <a:latin typeface="Times New Roman" pitchFamily="18" charset="0"/>
                <a:cs typeface="Times New Roman" pitchFamily="18" charset="0"/>
              </a:rPr>
              <a:t>2007.  Transfer </a:t>
            </a:r>
            <a:r>
              <a:rPr lang="en-US" b="0" dirty="0" smtClean="0">
                <a:latin typeface="Times New Roman" pitchFamily="18" charset="0"/>
                <a:cs typeface="Times New Roman" pitchFamily="18" charset="0"/>
              </a:rPr>
              <a:t>payments, in turn, advanced from 5% to 9% over the same period owing to its 8% contribution to the growth of Douglas County's total personal income. </a:t>
            </a:r>
          </a:p>
          <a:p>
            <a:endParaRPr lang="en-US" dirty="0"/>
          </a:p>
        </p:txBody>
      </p:sp>
      <p:pic>
        <p:nvPicPr>
          <p:cNvPr id="79874" name="Picture 2" descr="http://testing.pnreap.com/pnreap.report/graph14.gif?_program=img.major_sources_graph12&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981200" y="5486400"/>
            <a:ext cx="5257800" cy="914400"/>
          </a:xfrm>
        </p:spPr>
        <p:txBody>
          <a:bodyPr>
            <a:normAutofit/>
          </a:bodyPr>
          <a:lstStyle/>
          <a:p>
            <a:r>
              <a:rPr lang="en-US" sz="1200" b="0" dirty="0" smtClean="0">
                <a:latin typeface="Times New Roman" pitchFamily="18" charset="0"/>
                <a:cs typeface="Times New Roman" pitchFamily="18" charset="0"/>
              </a:rPr>
              <a:t>Table 1.  Primary employment in Douglas County is in the Accommodation and Food Services, Real Estate and Rental and Leasing, and Retail sectors.  These three sectors make up 46% of total county employment.  </a:t>
            </a:r>
            <a:endParaRPr lang="en-US" sz="1200" b="0" dirty="0">
              <a:latin typeface="Times New Roman" pitchFamily="18" charset="0"/>
              <a:cs typeface="Times New Roman" pitchFamily="18" charset="0"/>
            </a:endParaRPr>
          </a:p>
        </p:txBody>
      </p:sp>
      <p:pic>
        <p:nvPicPr>
          <p:cNvPr id="4" name="Picture Placeholder 3" descr="Douglas_Table1.bmp"/>
          <p:cNvPicPr>
            <a:picLocks noGrp="1" noChangeAspect="1"/>
          </p:cNvPicPr>
          <p:nvPr>
            <p:ph type="pic" idx="1"/>
          </p:nvPr>
        </p:nvPicPr>
        <p:blipFill>
          <a:blip r:embed="rId2"/>
          <a:stretch>
            <a:fillRect/>
          </a:stretch>
        </p:blipFill>
        <p:spPr>
          <a:xfrm>
            <a:off x="1983509" y="152400"/>
            <a:ext cx="5253182" cy="5334000"/>
          </a:xfrm>
          <a:prstGeom prst="round2DiagRect">
            <a:avLst>
              <a:gd name="adj1" fmla="val 0"/>
              <a:gd name="adj2" fmla="val 0"/>
            </a:avLst>
          </a:prstGeom>
        </p:spPr>
      </p:pic>
      <p:sp>
        <p:nvSpPr>
          <p:cNvPr id="7" name="Right Arrow 6"/>
          <p:cNvSpPr/>
          <p:nvPr/>
        </p:nvSpPr>
        <p:spPr>
          <a:xfrm>
            <a:off x="1676400" y="25146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676400" y="35814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676400" y="19812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981200" y="5486400"/>
            <a:ext cx="5257800" cy="914400"/>
          </a:xfrm>
        </p:spPr>
        <p:txBody>
          <a:bodyPr>
            <a:normAutofit/>
          </a:bodyPr>
          <a:lstStyle/>
          <a:p>
            <a:r>
              <a:rPr lang="en-US" sz="1200" b="0" dirty="0" smtClean="0">
                <a:latin typeface="Times New Roman" pitchFamily="18" charset="0"/>
                <a:cs typeface="Times New Roman" pitchFamily="18" charset="0"/>
              </a:rPr>
              <a:t>Table 2.  Primary sectors for earnings per job are the Accommodation and Food Services, Construction, and the Manufacturing sectors.  These three sectors make up 44% of total county earnings by industry.</a:t>
            </a:r>
            <a:endParaRPr lang="en-US" sz="1200" b="0" dirty="0">
              <a:latin typeface="Times New Roman" pitchFamily="18" charset="0"/>
              <a:cs typeface="Times New Roman" pitchFamily="18" charset="0"/>
            </a:endParaRPr>
          </a:p>
        </p:txBody>
      </p:sp>
      <p:pic>
        <p:nvPicPr>
          <p:cNvPr id="4" name="Picture Placeholder 3" descr="Douglas_Table1.bmp"/>
          <p:cNvPicPr>
            <a:picLocks noGrp="1" noChangeAspect="1"/>
          </p:cNvPicPr>
          <p:nvPr>
            <p:ph type="pic" idx="1"/>
          </p:nvPr>
        </p:nvPicPr>
        <p:blipFill>
          <a:blip r:embed="rId2"/>
          <a:stretch>
            <a:fillRect/>
          </a:stretch>
        </p:blipFill>
        <p:spPr>
          <a:xfrm>
            <a:off x="1981200" y="152400"/>
            <a:ext cx="5257800" cy="5334000"/>
          </a:xfrm>
          <a:prstGeom prst="round2DiagRect">
            <a:avLst>
              <a:gd name="adj1" fmla="val 0"/>
              <a:gd name="adj2" fmla="val 0"/>
            </a:avLst>
          </a:prstGeom>
        </p:spPr>
      </p:pic>
      <p:sp>
        <p:nvSpPr>
          <p:cNvPr id="7" name="Right Arrow 6"/>
          <p:cNvSpPr/>
          <p:nvPr/>
        </p:nvSpPr>
        <p:spPr>
          <a:xfrm>
            <a:off x="1676400" y="16002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676400" y="34290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676400" y="14478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981200" y="5486400"/>
            <a:ext cx="5257800" cy="914400"/>
          </a:xfrm>
        </p:spPr>
        <p:txBody>
          <a:bodyPr>
            <a:normAutofit/>
          </a:bodyPr>
          <a:lstStyle/>
          <a:p>
            <a:r>
              <a:rPr lang="en-US" sz="1200" b="0" dirty="0" smtClean="0">
                <a:latin typeface="Times New Roman" pitchFamily="18" charset="0"/>
                <a:cs typeface="Times New Roman" pitchFamily="18" charset="0"/>
              </a:rPr>
              <a:t>Table 3.  Average earnings per job shows that in the private sector the top three sectors are the Management of Companies and Enterprises, Wholesale Trade, and Manufacturing sectors.  </a:t>
            </a:r>
            <a:endParaRPr lang="en-US" sz="1200" b="0" dirty="0">
              <a:latin typeface="Times New Roman" pitchFamily="18" charset="0"/>
              <a:cs typeface="Times New Roman" pitchFamily="18" charset="0"/>
            </a:endParaRPr>
          </a:p>
        </p:txBody>
      </p:sp>
      <p:pic>
        <p:nvPicPr>
          <p:cNvPr id="4" name="Picture Placeholder 3" descr="Douglas_Table1.bmp"/>
          <p:cNvPicPr>
            <a:picLocks noGrp="1" noChangeAspect="1"/>
          </p:cNvPicPr>
          <p:nvPr>
            <p:ph type="pic" idx="1"/>
          </p:nvPr>
        </p:nvPicPr>
        <p:blipFill>
          <a:blip r:embed="rId2"/>
          <a:stretch>
            <a:fillRect/>
          </a:stretch>
        </p:blipFill>
        <p:spPr>
          <a:xfrm>
            <a:off x="1983509" y="228600"/>
            <a:ext cx="5253182" cy="5257799"/>
          </a:xfrm>
          <a:prstGeom prst="round2DiagRect">
            <a:avLst>
              <a:gd name="adj1" fmla="val 0"/>
              <a:gd name="adj2" fmla="val 0"/>
            </a:avLst>
          </a:prstGeom>
        </p:spPr>
      </p:pic>
      <p:sp>
        <p:nvSpPr>
          <p:cNvPr id="7" name="Right Arrow 6"/>
          <p:cNvSpPr/>
          <p:nvPr/>
        </p:nvSpPr>
        <p:spPr>
          <a:xfrm>
            <a:off x="1676400" y="18288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676400" y="28956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676400" y="1981200"/>
            <a:ext cx="228600" cy="45719"/>
          </a:xfrm>
          <a:prstGeom prst="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1200" b="0" dirty="0" smtClean="0">
                <a:latin typeface="Times New Roman" pitchFamily="18" charset="0"/>
                <a:cs typeface="Times New Roman" pitchFamily="18" charset="0"/>
              </a:rPr>
              <a:t>Figure 13. </a:t>
            </a:r>
            <a:r>
              <a:rPr lang="en-US" sz="1200" b="0" dirty="0" smtClean="0">
                <a:latin typeface="Times New Roman" pitchFamily="18" charset="0"/>
                <a:cs typeface="Times New Roman" pitchFamily="18" charset="0"/>
              </a:rPr>
              <a:t>The job ratio is the number of full-time and part-time jobs by place of work, divided by population. </a:t>
            </a:r>
            <a:r>
              <a:rPr lang="en-US" sz="1200" b="0" dirty="0" smtClean="0">
                <a:latin typeface="Times New Roman" pitchFamily="18" charset="0"/>
                <a:cs typeface="Times New Roman" pitchFamily="18" charset="0"/>
              </a:rPr>
              <a:t> The job ratio is useful in evaluating </a:t>
            </a:r>
            <a:r>
              <a:rPr lang="en-US" sz="1200" b="0" dirty="0" smtClean="0">
                <a:latin typeface="Times New Roman" pitchFamily="18" charset="0"/>
                <a:cs typeface="Times New Roman" pitchFamily="18" charset="0"/>
              </a:rPr>
              <a:t>an economy's capacity to generate enough jobs </a:t>
            </a:r>
            <a:r>
              <a:rPr lang="en-US" sz="1200" b="0" dirty="0" smtClean="0">
                <a:latin typeface="Times New Roman" pitchFamily="18" charset="0"/>
                <a:cs typeface="Times New Roman" pitchFamily="18" charset="0"/>
              </a:rPr>
              <a:t>to </a:t>
            </a:r>
            <a:r>
              <a:rPr lang="en-US" sz="1200" b="0" dirty="0" smtClean="0">
                <a:latin typeface="Times New Roman" pitchFamily="18" charset="0"/>
                <a:cs typeface="Times New Roman" pitchFamily="18" charset="0"/>
              </a:rPr>
              <a:t>absorb the increasing number of workers attendant to a growing population. </a:t>
            </a:r>
            <a:r>
              <a:rPr lang="en-US" sz="1200" b="0" dirty="0" smtClean="0">
                <a:latin typeface="Times New Roman" pitchFamily="18" charset="0"/>
                <a:cs typeface="Times New Roman" pitchFamily="18" charset="0"/>
              </a:rPr>
              <a:t> Nationally</a:t>
            </a:r>
            <a:r>
              <a:rPr lang="en-US" sz="1200" b="0" dirty="0" smtClean="0">
                <a:latin typeface="Times New Roman" pitchFamily="18" charset="0"/>
                <a:cs typeface="Times New Roman" pitchFamily="18" charset="0"/>
              </a:rPr>
              <a:t>, the job ratio rose from 0.45 to 0.60 between 1969 and 2007. </a:t>
            </a:r>
            <a:r>
              <a:rPr lang="en-US" sz="1200" b="0" dirty="0" smtClean="0">
                <a:latin typeface="Times New Roman" pitchFamily="18" charset="0"/>
                <a:cs typeface="Times New Roman" pitchFamily="18" charset="0"/>
              </a:rPr>
              <a:t> Douglas </a:t>
            </a:r>
            <a:r>
              <a:rPr lang="en-US" sz="1200" b="0" dirty="0" smtClean="0">
                <a:latin typeface="Times New Roman" pitchFamily="18" charset="0"/>
                <a:cs typeface="Times New Roman" pitchFamily="18" charset="0"/>
              </a:rPr>
              <a:t>County's job ratio </a:t>
            </a:r>
            <a:r>
              <a:rPr lang="en-US" sz="1200" b="0" dirty="0" smtClean="0">
                <a:latin typeface="Times New Roman" pitchFamily="18" charset="0"/>
                <a:cs typeface="Times New Roman" pitchFamily="18" charset="0"/>
              </a:rPr>
              <a:t>declined from </a:t>
            </a:r>
            <a:r>
              <a:rPr lang="en-US" sz="1200" b="0" dirty="0" smtClean="0">
                <a:latin typeface="Times New Roman" pitchFamily="18" charset="0"/>
                <a:cs typeface="Times New Roman" pitchFamily="18" charset="0"/>
              </a:rPr>
              <a:t>1.13 in </a:t>
            </a:r>
            <a:r>
              <a:rPr lang="en-US" sz="1200" b="0" dirty="0" smtClean="0">
                <a:latin typeface="Times New Roman" pitchFamily="18" charset="0"/>
                <a:cs typeface="Times New Roman" pitchFamily="18" charset="0"/>
              </a:rPr>
              <a:t>1969</a:t>
            </a:r>
            <a:r>
              <a:rPr lang="en-US" sz="1200" b="0" dirty="0" smtClean="0">
                <a:latin typeface="Times New Roman" pitchFamily="18" charset="0"/>
                <a:cs typeface="Times New Roman" pitchFamily="18" charset="0"/>
              </a:rPr>
              <a:t> </a:t>
            </a:r>
            <a:r>
              <a:rPr lang="en-US" sz="1200" b="0" dirty="0" smtClean="0">
                <a:latin typeface="Times New Roman" pitchFamily="18" charset="0"/>
                <a:cs typeface="Times New Roman" pitchFamily="18" charset="0"/>
              </a:rPr>
              <a:t>to </a:t>
            </a:r>
            <a:r>
              <a:rPr lang="en-US" sz="1200" b="0" dirty="0" smtClean="0">
                <a:latin typeface="Times New Roman" pitchFamily="18" charset="0"/>
                <a:cs typeface="Times New Roman" pitchFamily="18" charset="0"/>
              </a:rPr>
              <a:t>0.73 in 2007</a:t>
            </a:r>
            <a:r>
              <a:rPr lang="en-US" sz="1200" b="0" dirty="0" smtClean="0">
                <a:latin typeface="Times New Roman" pitchFamily="18" charset="0"/>
                <a:cs typeface="Times New Roman" pitchFamily="18" charset="0"/>
              </a:rPr>
              <a:t>.  This means that there used to be more jobs than people, whereas now there are more people than jobs.</a:t>
            </a:r>
            <a:endParaRPr lang="en-US" sz="1200" b="0" dirty="0" smtClean="0">
              <a:latin typeface="Times New Roman" pitchFamily="18" charset="0"/>
              <a:cs typeface="Times New Roman" pitchFamily="18" charset="0"/>
            </a:endParaRPr>
          </a:p>
          <a:p>
            <a:endParaRPr lang="en-US" sz="1200" b="0" dirty="0">
              <a:latin typeface="Times New Roman" pitchFamily="18" charset="0"/>
              <a:cs typeface="Times New Roman" pitchFamily="18" charset="0"/>
            </a:endParaRPr>
          </a:p>
        </p:txBody>
      </p:sp>
      <p:pic>
        <p:nvPicPr>
          <p:cNvPr id="6" name="Picture Placeholder 5" descr="Douglas_Employment_Fig7.bmp"/>
          <p:cNvPicPr>
            <a:picLocks noGrp="1" noChangeAspect="1"/>
          </p:cNvPicPr>
          <p:nvPr>
            <p:ph type="pic" idx="1"/>
          </p:nvPr>
        </p:nvPicPr>
        <p:blipFill>
          <a:blip r:embed="rId2"/>
          <a:srcRect t="15" b="15"/>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http://testing.pnreap.com/workshops/monitoring-mississippi-2/presentations/images/economists-thanks.jpg"/>
          <p:cNvPicPr>
            <a:picLocks noGrp="1" noChangeAspect="1" noChangeArrowheads="1"/>
          </p:cNvPicPr>
          <p:nvPr>
            <p:ph type="pic" idx="1"/>
          </p:nvPr>
        </p:nvPicPr>
        <p:blipFill>
          <a:blip r:embed="rId2"/>
          <a:srcRect l="1497" r="1497"/>
          <a:stretch>
            <a:fillRect/>
          </a:stretch>
        </p:blipFill>
        <p:spPr>
          <a:xfrm>
            <a:off x="990600" y="685800"/>
            <a:ext cx="6537960" cy="438912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Douglas County: </a:t>
            </a:r>
            <a:br>
              <a:rPr lang="en-US" dirty="0" smtClean="0"/>
            </a:br>
            <a:r>
              <a:rPr lang="en-US" dirty="0" smtClean="0"/>
              <a:t>Show Me the Money</a:t>
            </a:r>
            <a:endParaRPr lang="en-US" dirty="0"/>
          </a:p>
        </p:txBody>
      </p:sp>
      <p:sp>
        <p:nvSpPr>
          <p:cNvPr id="3" name="Content Placeholder 2"/>
          <p:cNvSpPr>
            <a:spLocks noGrp="1"/>
          </p:cNvSpPr>
          <p:nvPr>
            <p:ph idx="1"/>
          </p:nvPr>
        </p:nvSpPr>
        <p:spPr/>
        <p:txBody>
          <a:bodyPr>
            <a:normAutofit lnSpcReduction="10000"/>
          </a:bodyPr>
          <a:lstStyle/>
          <a:p>
            <a:pPr>
              <a:buClr>
                <a:schemeClr val="tx2"/>
              </a:buClr>
              <a:buSzPct val="100000"/>
              <a:buFont typeface="Arial" pitchFamily="34" charset="0"/>
              <a:buChar char="•"/>
            </a:pPr>
            <a:r>
              <a:rPr lang="en-US" dirty="0" smtClean="0">
                <a:latin typeface="Times New Roman" pitchFamily="18" charset="0"/>
                <a:cs typeface="Times New Roman" pitchFamily="18" charset="0"/>
              </a:rPr>
              <a:t>In 2007, Per Capita Income in Douglas County was $56,558.</a:t>
            </a:r>
          </a:p>
          <a:p>
            <a:pPr>
              <a:buClr>
                <a:schemeClr val="tx2"/>
              </a:buClr>
              <a:buSzPct val="100000"/>
              <a:buFont typeface="Arial" pitchFamily="34" charset="0"/>
              <a:buChar char="•"/>
            </a:pPr>
            <a:r>
              <a:rPr lang="en-US" dirty="0" smtClean="0">
                <a:latin typeface="Times New Roman" pitchFamily="18" charset="0"/>
                <a:cs typeface="Times New Roman" pitchFamily="18" charset="0"/>
              </a:rPr>
              <a:t>Douglas County is ranked 40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highest among the nation’s 3,140 counties.</a:t>
            </a:r>
          </a:p>
          <a:p>
            <a:pPr>
              <a:buClr>
                <a:schemeClr val="tx2"/>
              </a:buClr>
              <a:buSzPct val="100000"/>
              <a:buFont typeface="Arial" pitchFamily="34" charset="0"/>
              <a:buChar char="•"/>
            </a:pPr>
            <a:r>
              <a:rPr lang="en-US" dirty="0" smtClean="0">
                <a:latin typeface="Times New Roman" pitchFamily="18" charset="0"/>
                <a:cs typeface="Times New Roman" pitchFamily="18" charset="0"/>
              </a:rPr>
              <a:t>In 2007, Douglas County’s Average Earnings Per Job was $35,150.</a:t>
            </a:r>
          </a:p>
          <a:p>
            <a:pPr>
              <a:buClr>
                <a:schemeClr val="tx2"/>
              </a:buClr>
              <a:buSzPct val="100000"/>
              <a:buFont typeface="Arial" pitchFamily="34" charset="0"/>
              <a:buChar char="•"/>
            </a:pPr>
            <a:r>
              <a:rPr lang="en-US" dirty="0" smtClean="0">
                <a:latin typeface="Times New Roman" pitchFamily="18" charset="0"/>
                <a:cs typeface="Times New Roman" pitchFamily="18" charset="0"/>
              </a:rPr>
              <a:t>This ranked Douglas County 13</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among Nevada’s 17 counties.</a:t>
            </a:r>
          </a:p>
          <a:p>
            <a:pPr>
              <a:buClr>
                <a:schemeClr val="tx2"/>
              </a:buClr>
              <a:buSzPct val="100000"/>
              <a:buFont typeface="Arial" pitchFamily="34" charset="0"/>
              <a:buChar char="•"/>
            </a:pPr>
            <a:r>
              <a:rPr lang="en-US" dirty="0" smtClean="0">
                <a:latin typeface="Times New Roman" pitchFamily="18" charset="0"/>
                <a:cs typeface="Times New Roman" pitchFamily="18" charset="0"/>
              </a:rPr>
              <a:t>What does this discrepancy mean?</a:t>
            </a:r>
          </a:p>
          <a:p>
            <a:pPr>
              <a:buClr>
                <a:schemeClr val="tx2"/>
              </a:buClr>
              <a:buSzPct val="100000"/>
              <a:buFont typeface="Arial" pitchFamily="34" charset="0"/>
              <a:buChar char="•"/>
            </a:pPr>
            <a:r>
              <a:rPr lang="en-US" dirty="0" smtClean="0">
                <a:latin typeface="Times New Roman" pitchFamily="18" charset="0"/>
                <a:cs typeface="Times New Roman" pitchFamily="18" charset="0"/>
              </a:rPr>
              <a:t>What makes up Per Capita Income?</a:t>
            </a:r>
          </a:p>
          <a:p>
            <a:pPr>
              <a:buClr>
                <a:schemeClr val="tx2"/>
              </a:buClr>
              <a:buSzPct val="100000"/>
              <a:buFont typeface="Arial" pitchFamily="34" charset="0"/>
              <a:buChar char="•"/>
            </a:pPr>
            <a:endParaRPr lang="en-US" dirty="0"/>
          </a:p>
        </p:txBody>
      </p:sp>
      <p:pic>
        <p:nvPicPr>
          <p:cNvPr id="4" name="Picture 3" descr="C:\Documents and Settings\emb\My Documents\My Pictures\Work\logo.gif"/>
          <p:cNvPicPr>
            <a:picLocks noChangeAspect="1" noChangeArrowheads="1"/>
          </p:cNvPicPr>
          <p:nvPr/>
        </p:nvPicPr>
        <p:blipFill>
          <a:blip r:embed="rId2"/>
          <a:srcRect/>
          <a:stretch>
            <a:fillRect/>
          </a:stretch>
        </p:blipFill>
        <p:spPr bwMode="auto">
          <a:xfrm>
            <a:off x="0" y="6553200"/>
            <a:ext cx="1523999" cy="3047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untitled.bmp"/>
          <p:cNvPicPr>
            <a:picLocks noGrp="1" noChangeAspect="1"/>
          </p:cNvPicPr>
          <p:nvPr>
            <p:ph sz="quarter" idx="2"/>
          </p:nvPr>
        </p:nvPicPr>
        <p:blipFill>
          <a:blip r:embed="rId2"/>
          <a:stretch>
            <a:fillRect/>
          </a:stretch>
        </p:blipFill>
        <p:spPr>
          <a:xfrm>
            <a:off x="228600" y="685800"/>
            <a:ext cx="4343400" cy="3505200"/>
          </a:xfrm>
        </p:spPr>
      </p:pic>
      <p:pic>
        <p:nvPicPr>
          <p:cNvPr id="9" name="Content Placeholder 8" descr="Douglas_NV_US.bmp"/>
          <p:cNvPicPr>
            <a:picLocks noGrp="1" noChangeAspect="1"/>
          </p:cNvPicPr>
          <p:nvPr>
            <p:ph sz="quarter" idx="4"/>
          </p:nvPr>
        </p:nvPicPr>
        <p:blipFill>
          <a:blip r:embed="rId3"/>
          <a:stretch>
            <a:fillRect/>
          </a:stretch>
        </p:blipFill>
        <p:spPr>
          <a:xfrm>
            <a:off x="4648200" y="685799"/>
            <a:ext cx="4267200" cy="3505201"/>
          </a:xfrm>
        </p:spPr>
      </p:pic>
      <p:sp>
        <p:nvSpPr>
          <p:cNvPr id="10" name="Text Placeholder 11"/>
          <p:cNvSpPr>
            <a:spLocks noGrp="1"/>
          </p:cNvSpPr>
          <p:nvPr>
            <p:ph type="body" sz="quarter" idx="4294967295"/>
          </p:nvPr>
        </p:nvSpPr>
        <p:spPr>
          <a:xfrm>
            <a:off x="304800" y="4572000"/>
            <a:ext cx="8534400" cy="1752600"/>
          </a:xfrm>
          <a:prstGeom prst="rect">
            <a:avLst/>
          </a:prstGeom>
          <a:solidFill>
            <a:schemeClr val="tx1"/>
          </a:solidFill>
        </p:spPr>
        <p:txBody>
          <a:bodyPr>
            <a:normAutofit fontScale="47500" lnSpcReduction="20000"/>
          </a:bodyPr>
          <a:lstStyle/>
          <a:p>
            <a:pPr>
              <a:buClrTx/>
              <a:buSzPct val="100000"/>
              <a:buFont typeface="Arial" pitchFamily="34" charset="0"/>
              <a:buChar char="•"/>
            </a:pPr>
            <a:r>
              <a:rPr lang="en-US" dirty="0" smtClean="0">
                <a:solidFill>
                  <a:schemeClr val="bg1"/>
                </a:solidFill>
                <a:latin typeface="Times New Roman" pitchFamily="18" charset="0"/>
                <a:cs typeface="Times New Roman" pitchFamily="18" charset="0"/>
              </a:rPr>
              <a:t>The share of Douglas County's personal income that originates as property income (39.8%) is well above the share nationally (17.5%). </a:t>
            </a:r>
          </a:p>
          <a:p>
            <a:pPr>
              <a:buClrTx/>
              <a:buSzPct val="100000"/>
              <a:buFont typeface="Arial" pitchFamily="34" charset="0"/>
              <a:buChar char="•"/>
            </a:pPr>
            <a:endParaRPr lang="en-US" dirty="0" smtClean="0">
              <a:solidFill>
                <a:schemeClr val="bg1"/>
              </a:solidFill>
              <a:latin typeface="Times New Roman" pitchFamily="18" charset="0"/>
              <a:cs typeface="Times New Roman" pitchFamily="18" charset="0"/>
            </a:endParaRPr>
          </a:p>
          <a:p>
            <a:pPr>
              <a:buClrTx/>
              <a:buSzPct val="100000"/>
              <a:buFont typeface="Arial" pitchFamily="34" charset="0"/>
              <a:buChar char="•"/>
            </a:pPr>
            <a:r>
              <a:rPr lang="en-US" dirty="0" smtClean="0">
                <a:solidFill>
                  <a:schemeClr val="bg1"/>
                </a:solidFill>
                <a:latin typeface="Times New Roman" pitchFamily="18" charset="0"/>
                <a:cs typeface="Times New Roman" pitchFamily="18" charset="0"/>
              </a:rPr>
              <a:t>The share of Douglas County's personal income that stems from transfer payments (9.3%) is below the national average (14.7%).  </a:t>
            </a:r>
          </a:p>
          <a:p>
            <a:pPr>
              <a:buClrTx/>
              <a:buSzPct val="100000"/>
              <a:buFont typeface="Arial" pitchFamily="34" charset="0"/>
              <a:buChar char="•"/>
            </a:pPr>
            <a:endParaRPr lang="en-US" dirty="0" smtClean="0">
              <a:solidFill>
                <a:schemeClr val="bg1"/>
              </a:solidFill>
              <a:latin typeface="Times New Roman" pitchFamily="18" charset="0"/>
              <a:cs typeface="Times New Roman" pitchFamily="18" charset="0"/>
            </a:endParaRPr>
          </a:p>
          <a:p>
            <a:pPr>
              <a:buClrTx/>
              <a:buSzPct val="100000"/>
              <a:buFont typeface="Arial" pitchFamily="34" charset="0"/>
              <a:buChar char="•"/>
            </a:pPr>
            <a:r>
              <a:rPr lang="en-US" dirty="0" smtClean="0">
                <a:solidFill>
                  <a:schemeClr val="bg1"/>
                </a:solidFill>
                <a:latin typeface="Times New Roman" pitchFamily="18" charset="0"/>
                <a:cs typeface="Times New Roman" pitchFamily="18" charset="0"/>
              </a:rPr>
              <a:t>In combination, property income and transfer payments amounted to 49.1% of Douglas County's income in 2007.  Earned income made up the balance with 50.9% of personal income, which amounted to a substantially smaller share than the corresponding 67.7% for earned income nationwide. </a:t>
            </a:r>
          </a:p>
          <a:p>
            <a:endParaRPr lang="en-US" dirty="0">
              <a:solidFill>
                <a:schemeClr val="bg1"/>
              </a:solidFill>
            </a:endParaRPr>
          </a:p>
        </p:txBody>
      </p:sp>
      <p:sp>
        <p:nvSpPr>
          <p:cNvPr id="12" name="TextBox 11"/>
          <p:cNvSpPr txBox="1"/>
          <p:nvPr/>
        </p:nvSpPr>
        <p:spPr>
          <a:xfrm>
            <a:off x="228600" y="4191000"/>
            <a:ext cx="4343400" cy="215444"/>
          </a:xfrm>
          <a:prstGeom prst="rect">
            <a:avLst/>
          </a:prstGeom>
          <a:solidFill>
            <a:schemeClr val="tx1"/>
          </a:solidFill>
          <a:ln>
            <a:solidFill>
              <a:schemeClr val="bg1"/>
            </a:solidFill>
          </a:ln>
          <a:effectLst>
            <a:outerShdw blurRad="76200" dist="12700" dir="8100000" sy="-23000" kx="800400" algn="br" rotWithShape="0">
              <a:prstClr val="black">
                <a:alpha val="20000"/>
              </a:prstClr>
            </a:outerShdw>
          </a:effectLst>
        </p:spPr>
        <p:txBody>
          <a:bodyPr wrap="square" rtlCol="0">
            <a:spAutoFit/>
          </a:bodyPr>
          <a:lstStyle/>
          <a:p>
            <a:r>
              <a:rPr lang="en-US" sz="800" dirty="0" smtClean="0">
                <a:solidFill>
                  <a:schemeClr val="bg1"/>
                </a:solidFill>
              </a:rPr>
              <a:t>Fig.1.  Major components of personal income for Douglas County, NV.</a:t>
            </a:r>
            <a:endParaRPr lang="en-US" sz="800" dirty="0">
              <a:solidFill>
                <a:schemeClr val="bg1"/>
              </a:solidFill>
            </a:endParaRPr>
          </a:p>
        </p:txBody>
      </p:sp>
      <p:sp>
        <p:nvSpPr>
          <p:cNvPr id="13" name="TextBox 12"/>
          <p:cNvSpPr txBox="1"/>
          <p:nvPr/>
        </p:nvSpPr>
        <p:spPr>
          <a:xfrm>
            <a:off x="4648200" y="4191000"/>
            <a:ext cx="4267200" cy="215444"/>
          </a:xfrm>
          <a:prstGeom prst="rect">
            <a:avLst/>
          </a:prstGeom>
          <a:solidFill>
            <a:schemeClr val="tx1"/>
          </a:solidFill>
          <a:ln>
            <a:solidFill>
              <a:schemeClr val="bg1"/>
            </a:solidFill>
          </a:ln>
          <a:effectLst>
            <a:outerShdw blurRad="76200" dist="12700" dir="8100000" sy="-23000" kx="800400" algn="br" rotWithShape="0">
              <a:prstClr val="black">
                <a:alpha val="20000"/>
              </a:prstClr>
            </a:outerShdw>
          </a:effectLst>
        </p:spPr>
        <p:txBody>
          <a:bodyPr wrap="square" rtlCol="0">
            <a:spAutoFit/>
          </a:bodyPr>
          <a:lstStyle/>
          <a:p>
            <a:r>
              <a:rPr lang="en-US" sz="800" dirty="0" smtClean="0">
                <a:solidFill>
                  <a:schemeClr val="bg1"/>
                </a:solidFill>
              </a:rPr>
              <a:t>Fig.2.  County, State, and National comparison of major personal income components.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p:cNvSpPr>
            <a:spLocks noGrp="1"/>
          </p:cNvSpPr>
          <p:nvPr>
            <p:ph type="body" sz="quarter" idx="13"/>
          </p:nvPr>
        </p:nvSpPr>
        <p:spPr>
          <a:xfrm>
            <a:off x="1295400" y="4572000"/>
            <a:ext cx="6553200" cy="1752600"/>
          </a:xfrm>
        </p:spPr>
        <p:txBody>
          <a:bodyPr>
            <a:normAutofit fontScale="92500" lnSpcReduction="20000"/>
          </a:bodyPr>
          <a:lstStyle/>
          <a:p>
            <a:r>
              <a:rPr lang="en-US" b="0" dirty="0" smtClean="0">
                <a:latin typeface="Times New Roman" pitchFamily="18" charset="0"/>
                <a:cs typeface="Times New Roman" pitchFamily="18" charset="0"/>
              </a:rPr>
              <a:t>Figure 3</a:t>
            </a:r>
            <a:r>
              <a:rPr lang="en-US" b="0" dirty="0" smtClean="0">
                <a:latin typeface="Times New Roman" pitchFamily="18" charset="0"/>
                <a:cs typeface="Times New Roman" pitchFamily="18" charset="0"/>
              </a:rPr>
              <a:t>.  Comparison of the real (that is, removing the effects of inflation) cumulative growth of the three major components of personal income for Douglas County </a:t>
            </a:r>
            <a:r>
              <a:rPr lang="en-US" b="0" dirty="0" smtClean="0">
                <a:latin typeface="Times New Roman" pitchFamily="18" charset="0"/>
                <a:cs typeface="Times New Roman" pitchFamily="18" charset="0"/>
              </a:rPr>
              <a:t>from 1969-2007.  The </a:t>
            </a:r>
            <a:r>
              <a:rPr lang="en-US" b="0" dirty="0" smtClean="0">
                <a:latin typeface="Times New Roman" pitchFamily="18" charset="0"/>
                <a:cs typeface="Times New Roman" pitchFamily="18" charset="0"/>
              </a:rPr>
              <a:t>cumulative growth indices express each income component as 100 for the base year of 1969, and represent each component in subsequent years as a percent of their level in 1969. </a:t>
            </a:r>
            <a:r>
              <a:rPr lang="en-US" b="0" dirty="0" smtClean="0">
                <a:latin typeface="Times New Roman" pitchFamily="18" charset="0"/>
                <a:cs typeface="Times New Roman" pitchFamily="18" charset="0"/>
              </a:rPr>
              <a:t> The </a:t>
            </a:r>
            <a:r>
              <a:rPr lang="en-US" b="0" dirty="0" smtClean="0">
                <a:latin typeface="Times New Roman" pitchFamily="18" charset="0"/>
                <a:cs typeface="Times New Roman" pitchFamily="18" charset="0"/>
              </a:rPr>
              <a:t>indices enable a direct comparison of the differences in the cumulative percentage growth of the earned income, property income, and transfer payments for Douglas County over more than three decades. </a:t>
            </a:r>
            <a:endParaRPr lang="en-US" b="0" dirty="0">
              <a:latin typeface="Times New Roman" pitchFamily="18" charset="0"/>
              <a:cs typeface="Times New Roman" pitchFamily="18" charset="0"/>
            </a:endParaRPr>
          </a:p>
        </p:txBody>
      </p:sp>
      <p:pic>
        <p:nvPicPr>
          <p:cNvPr id="74754" name="Picture 2" descr="http://testing.pnreap.com/pnreap.report/graph5.gif?_program=img.major_sources_graph3&amp;stnum1=06083&amp;stnum3=06000&amp;stnam1=Santa%20Barbara%20County&amp;stnam3=California&amp;year1=69&amp;year2=106"/>
          <p:cNvPicPr>
            <a:picLocks noGrp="1" noChangeAspect="1" noChangeArrowheads="1"/>
          </p:cNvPicPr>
          <p:nvPr>
            <p:ph type="pic" idx="1"/>
          </p:nvPr>
        </p:nvPicPr>
        <p:blipFill>
          <a:blip r:embed="rId3"/>
          <a:stretch>
            <a:fillRect/>
          </a:stretch>
        </p:blipFill>
        <p:spPr>
          <a:xfrm>
            <a:off x="1304544" y="152400"/>
            <a:ext cx="6534911" cy="4389119"/>
          </a:xfrm>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1295400" y="4572000"/>
            <a:ext cx="6553200" cy="1752600"/>
          </a:xfrm>
        </p:spPr>
        <p:txBody>
          <a:bodyPr>
            <a:normAutofit fontScale="32500" lnSpcReduction="20000"/>
          </a:bodyPr>
          <a:lstStyle/>
          <a:p>
            <a:r>
              <a:rPr lang="en-US" sz="3700" b="0" dirty="0" smtClean="0">
                <a:latin typeface="Times New Roman" pitchFamily="18" charset="0"/>
                <a:cs typeface="Times New Roman" pitchFamily="18" charset="0"/>
              </a:rPr>
              <a:t>Figure </a:t>
            </a:r>
            <a:r>
              <a:rPr lang="en-US" sz="3700" b="0" dirty="0" smtClean="0">
                <a:latin typeface="Times New Roman" pitchFamily="18" charset="0"/>
                <a:cs typeface="Times New Roman" pitchFamily="18" charset="0"/>
              </a:rPr>
              <a:t>4.  While the previous graph illustrates the degree of growth among the three major components of personal income, the above figure traces their changing share and relative importance over time.  Differences in growth among the three income components translates the changes in their relative </a:t>
            </a:r>
            <a:r>
              <a:rPr lang="en-US" sz="3700" b="0" dirty="0" smtClean="0">
                <a:latin typeface="Times New Roman" pitchFamily="18" charset="0"/>
                <a:cs typeface="Times New Roman" pitchFamily="18" charset="0"/>
              </a:rPr>
              <a:t>share, </a:t>
            </a:r>
            <a:r>
              <a:rPr lang="en-US" sz="3700" b="0" dirty="0" smtClean="0">
                <a:latin typeface="Times New Roman" pitchFamily="18" charset="0"/>
                <a:cs typeface="Times New Roman" pitchFamily="18" charset="0"/>
              </a:rPr>
              <a:t>as shown here.  Earned income as a share of Douglas County's personal income declined from 71% in 1969 to 51% in </a:t>
            </a:r>
            <a:r>
              <a:rPr lang="en-US" sz="3700" b="0" dirty="0" smtClean="0">
                <a:latin typeface="Times New Roman" pitchFamily="18" charset="0"/>
                <a:cs typeface="Times New Roman" pitchFamily="18" charset="0"/>
              </a:rPr>
              <a:t>2007; </a:t>
            </a:r>
            <a:r>
              <a:rPr lang="en-US" sz="3700" b="0" dirty="0" smtClean="0">
                <a:latin typeface="Times New Roman" pitchFamily="18" charset="0"/>
                <a:cs typeface="Times New Roman" pitchFamily="18" charset="0"/>
              </a:rPr>
              <a:t>a shift in relative share of -20%. Offsetting this decline was a 15% increase in property income's share from </a:t>
            </a:r>
            <a:r>
              <a:rPr lang="en-US" sz="3700" b="0" dirty="0" smtClean="0">
                <a:latin typeface="Times New Roman" pitchFamily="18" charset="0"/>
                <a:cs typeface="Times New Roman" pitchFamily="18" charset="0"/>
              </a:rPr>
              <a:t>25% </a:t>
            </a:r>
            <a:r>
              <a:rPr lang="en-US" sz="3700" b="0" dirty="0" smtClean="0">
                <a:latin typeface="Times New Roman" pitchFamily="18" charset="0"/>
                <a:cs typeface="Times New Roman" pitchFamily="18" charset="0"/>
              </a:rPr>
              <a:t>in 1969 to 40% in </a:t>
            </a:r>
            <a:r>
              <a:rPr lang="en-US" sz="3700" b="0" dirty="0" smtClean="0">
                <a:latin typeface="Times New Roman" pitchFamily="18" charset="0"/>
                <a:cs typeface="Times New Roman" pitchFamily="18" charset="0"/>
              </a:rPr>
              <a:t>2007; </a:t>
            </a:r>
            <a:r>
              <a:rPr lang="en-US" sz="3700" b="0" dirty="0" smtClean="0">
                <a:latin typeface="Times New Roman" pitchFamily="18" charset="0"/>
                <a:cs typeface="Times New Roman" pitchFamily="18" charset="0"/>
              </a:rPr>
              <a:t>and a </a:t>
            </a:r>
            <a:r>
              <a:rPr lang="en-US" sz="3700" b="0" dirty="0" smtClean="0">
                <a:latin typeface="Times New Roman" pitchFamily="18" charset="0"/>
                <a:cs typeface="Times New Roman" pitchFamily="18" charset="0"/>
              </a:rPr>
              <a:t>4% </a:t>
            </a:r>
            <a:r>
              <a:rPr lang="en-US" sz="3700" b="0" dirty="0" smtClean="0">
                <a:latin typeface="Times New Roman" pitchFamily="18" charset="0"/>
                <a:cs typeface="Times New Roman" pitchFamily="18" charset="0"/>
              </a:rPr>
              <a:t>advance in transfer payments share, from 5% to 9% over the same period. </a:t>
            </a:r>
          </a:p>
          <a:p>
            <a:endParaRPr lang="en-US" dirty="0"/>
          </a:p>
        </p:txBody>
      </p:sp>
      <p:pic>
        <p:nvPicPr>
          <p:cNvPr id="73730" name="Picture 2" descr="http://testing.pnreap.com/pnreap.report/graph6.gif?_program=img.major_sources_graph4&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prstGeom prst="round2DiagRect">
            <a:avLst>
              <a:gd name="adj1" fmla="val 13229"/>
              <a:gd name="adj2" fmla="val 0"/>
            </a:avLst>
          </a:prstGeom>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629400" cy="1752600"/>
          </a:xfrm>
        </p:spPr>
        <p:txBody>
          <a:bodyPr>
            <a:normAutofit lnSpcReduction="1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5.  Earned income's share statewide and nationally declined by -</a:t>
            </a:r>
            <a:r>
              <a:rPr lang="en-US" b="0" dirty="0" smtClean="0">
                <a:latin typeface="Times New Roman" pitchFamily="18" charset="0"/>
                <a:cs typeface="Times New Roman" pitchFamily="18" charset="0"/>
              </a:rPr>
              <a:t>14.4% </a:t>
            </a:r>
            <a:r>
              <a:rPr lang="en-US" b="0" dirty="0" smtClean="0">
                <a:latin typeface="Times New Roman" pitchFamily="18" charset="0"/>
                <a:cs typeface="Times New Roman" pitchFamily="18" charset="0"/>
              </a:rPr>
              <a:t>and -</a:t>
            </a:r>
            <a:r>
              <a:rPr lang="en-US" b="0" dirty="0" smtClean="0">
                <a:latin typeface="Times New Roman" pitchFamily="18" charset="0"/>
                <a:cs typeface="Times New Roman" pitchFamily="18" charset="0"/>
              </a:rPr>
              <a:t>10.6%, </a:t>
            </a:r>
            <a:r>
              <a:rPr lang="en-US" b="0" dirty="0" smtClean="0">
                <a:latin typeface="Times New Roman" pitchFamily="18" charset="0"/>
                <a:cs typeface="Times New Roman" pitchFamily="18" charset="0"/>
              </a:rPr>
              <a:t>respectively, </a:t>
            </a:r>
            <a:r>
              <a:rPr lang="en-US" b="0" dirty="0" smtClean="0">
                <a:latin typeface="Times New Roman" pitchFamily="18" charset="0"/>
                <a:cs typeface="Times New Roman" pitchFamily="18" charset="0"/>
              </a:rPr>
              <a:t>while in </a:t>
            </a:r>
            <a:r>
              <a:rPr lang="en-US" b="0" dirty="0" smtClean="0">
                <a:latin typeface="Times New Roman" pitchFamily="18" charset="0"/>
                <a:cs typeface="Times New Roman" pitchFamily="18" charset="0"/>
              </a:rPr>
              <a:t>Douglas County </a:t>
            </a:r>
            <a:r>
              <a:rPr lang="en-US" b="0" dirty="0" smtClean="0">
                <a:latin typeface="Times New Roman" pitchFamily="18" charset="0"/>
                <a:cs typeface="Times New Roman" pitchFamily="18" charset="0"/>
              </a:rPr>
              <a:t>it declined by -19.6% from 1969-2007</a:t>
            </a:r>
            <a:r>
              <a:rPr lang="en-US" b="0"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Nationally, </a:t>
            </a:r>
            <a:r>
              <a:rPr lang="en-US" b="0" dirty="0" smtClean="0">
                <a:latin typeface="Times New Roman" pitchFamily="18" charset="0"/>
                <a:cs typeface="Times New Roman" pitchFamily="18" charset="0"/>
              </a:rPr>
              <a:t>the shift in share of property income and transfer amounted to </a:t>
            </a:r>
            <a:r>
              <a:rPr lang="en-US" b="0" dirty="0" smtClean="0">
                <a:latin typeface="Times New Roman" pitchFamily="18" charset="0"/>
                <a:cs typeface="Times New Roman" pitchFamily="18" charset="0"/>
              </a:rPr>
              <a:t>3.9% </a:t>
            </a:r>
            <a:r>
              <a:rPr lang="en-US" b="0" dirty="0" smtClean="0">
                <a:latin typeface="Times New Roman" pitchFamily="18" charset="0"/>
                <a:cs typeface="Times New Roman" pitchFamily="18" charset="0"/>
              </a:rPr>
              <a:t>and </a:t>
            </a:r>
            <a:r>
              <a:rPr lang="en-US" b="0" dirty="0" smtClean="0">
                <a:latin typeface="Times New Roman" pitchFamily="18" charset="0"/>
                <a:cs typeface="Times New Roman" pitchFamily="18" charset="0"/>
              </a:rPr>
              <a:t>6.6%, </a:t>
            </a:r>
            <a:r>
              <a:rPr lang="en-US" b="0" dirty="0" smtClean="0">
                <a:latin typeface="Times New Roman" pitchFamily="18" charset="0"/>
                <a:cs typeface="Times New Roman" pitchFamily="18" charset="0"/>
              </a:rPr>
              <a:t>respectively, while the corresponding shifts in share in Douglas County amounted to 15% and </a:t>
            </a:r>
            <a:r>
              <a:rPr lang="en-US" b="0" dirty="0" smtClean="0">
                <a:latin typeface="Times New Roman" pitchFamily="18" charset="0"/>
                <a:cs typeface="Times New Roman" pitchFamily="18" charset="0"/>
              </a:rPr>
              <a:t>4.6%, </a:t>
            </a:r>
            <a:r>
              <a:rPr lang="en-US" b="0" dirty="0" smtClean="0">
                <a:latin typeface="Times New Roman" pitchFamily="18" charset="0"/>
                <a:cs typeface="Times New Roman" pitchFamily="18" charset="0"/>
              </a:rPr>
              <a:t>respectively.  </a:t>
            </a:r>
            <a:r>
              <a:rPr lang="en-US" b="0" dirty="0" smtClean="0">
                <a:latin typeface="Times New Roman" pitchFamily="18" charset="0"/>
                <a:cs typeface="Times New Roman" pitchFamily="18" charset="0"/>
              </a:rPr>
              <a:t>A</a:t>
            </a:r>
            <a:r>
              <a:rPr lang="en-US" b="0"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notable increase in </a:t>
            </a:r>
            <a:r>
              <a:rPr lang="en-US" b="0" dirty="0" smtClean="0">
                <a:latin typeface="Times New Roman" pitchFamily="18" charset="0"/>
                <a:cs typeface="Times New Roman" pitchFamily="18" charset="0"/>
              </a:rPr>
              <a:t>the share of property income is often </a:t>
            </a:r>
            <a:r>
              <a:rPr lang="en-US" b="0" dirty="0" smtClean="0">
                <a:latin typeface="Times New Roman" pitchFamily="18" charset="0"/>
                <a:cs typeface="Times New Roman" pitchFamily="18" charset="0"/>
              </a:rPr>
              <a:t>associated </a:t>
            </a:r>
            <a:r>
              <a:rPr lang="en-US" b="0" dirty="0" smtClean="0">
                <a:latin typeface="Times New Roman" pitchFamily="18" charset="0"/>
                <a:cs typeface="Times New Roman" pitchFamily="18" charset="0"/>
              </a:rPr>
              <a:t>with an </a:t>
            </a:r>
            <a:r>
              <a:rPr lang="en-US" b="0" dirty="0" smtClean="0">
                <a:latin typeface="Times New Roman" pitchFamily="18" charset="0"/>
                <a:cs typeface="Times New Roman" pitchFamily="18" charset="0"/>
              </a:rPr>
              <a:t>influx of relatively affluent </a:t>
            </a:r>
            <a:r>
              <a:rPr lang="en-US" b="0" dirty="0" smtClean="0">
                <a:latin typeface="Times New Roman" pitchFamily="18" charset="0"/>
                <a:cs typeface="Times New Roman" pitchFamily="18" charset="0"/>
              </a:rPr>
              <a:t>retirees. </a:t>
            </a:r>
            <a:endParaRPr lang="en-US" b="0" dirty="0" smtClean="0">
              <a:latin typeface="Times New Roman" pitchFamily="18" charset="0"/>
              <a:cs typeface="Times New Roman" pitchFamily="18" charset="0"/>
            </a:endParaRPr>
          </a:p>
          <a:p>
            <a:endParaRPr lang="en-US" dirty="0"/>
          </a:p>
        </p:txBody>
      </p:sp>
      <p:pic>
        <p:nvPicPr>
          <p:cNvPr id="72706" name="Picture 2" descr="http://testing.pnreap.com/pnreap.report/graph7.gif?_program=img.major_sources_graph5&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553200" cy="1752600"/>
          </a:xfrm>
        </p:spPr>
        <p:txBody>
          <a:bodyPr>
            <a:normAutofit fontScale="85000" lnSpcReduction="1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6.  Earned income as a percent of personal income for Douglas County, the </a:t>
            </a:r>
            <a:r>
              <a:rPr lang="en-US" b="0" dirty="0" smtClean="0">
                <a:latin typeface="Times New Roman" pitchFamily="18" charset="0"/>
                <a:cs typeface="Times New Roman" pitchFamily="18" charset="0"/>
              </a:rPr>
              <a:t>State, </a:t>
            </a:r>
            <a:r>
              <a:rPr lang="en-US" b="0" dirty="0" smtClean="0">
                <a:latin typeface="Times New Roman" pitchFamily="18" charset="0"/>
                <a:cs typeface="Times New Roman" pitchFamily="18" charset="0"/>
              </a:rPr>
              <a:t>and </a:t>
            </a:r>
            <a:r>
              <a:rPr lang="en-US" b="0" dirty="0" smtClean="0">
                <a:latin typeface="Times New Roman" pitchFamily="18" charset="0"/>
                <a:cs typeface="Times New Roman" pitchFamily="18" charset="0"/>
              </a:rPr>
              <a:t>the Nation </a:t>
            </a:r>
            <a:r>
              <a:rPr lang="en-US" b="0" dirty="0" smtClean="0">
                <a:latin typeface="Times New Roman" pitchFamily="18" charset="0"/>
                <a:cs typeface="Times New Roman" pitchFamily="18" charset="0"/>
              </a:rPr>
              <a:t>from </a:t>
            </a:r>
            <a:r>
              <a:rPr lang="en-US" b="0" dirty="0" smtClean="0">
                <a:latin typeface="Times New Roman" pitchFamily="18" charset="0"/>
                <a:cs typeface="Times New Roman" pitchFamily="18" charset="0"/>
              </a:rPr>
              <a:t>1969-2007.  Generally</a:t>
            </a:r>
            <a:r>
              <a:rPr lang="en-US" b="0"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local, state, </a:t>
            </a:r>
            <a:r>
              <a:rPr lang="en-US" b="0" dirty="0" smtClean="0">
                <a:latin typeface="Times New Roman" pitchFamily="18" charset="0"/>
                <a:cs typeface="Times New Roman" pitchFamily="18" charset="0"/>
              </a:rPr>
              <a:t>and national earned income share declines were most prominent from 1979 to the mid-1980s. </a:t>
            </a:r>
            <a:r>
              <a:rPr lang="en-US" b="0" dirty="0" smtClean="0">
                <a:latin typeface="Times New Roman" pitchFamily="18" charset="0"/>
                <a:cs typeface="Times New Roman" pitchFamily="18" charset="0"/>
              </a:rPr>
              <a:t> Some </a:t>
            </a:r>
            <a:r>
              <a:rPr lang="en-US" b="0" dirty="0" smtClean="0">
                <a:latin typeface="Times New Roman" pitchFamily="18" charset="0"/>
                <a:cs typeface="Times New Roman" pitchFamily="18" charset="0"/>
              </a:rPr>
              <a:t>localities and regions experienced pronounced short-term swings in earned income because earnings generation was concentrated in industries especially sensitive to major cyclical swings in the national economy. </a:t>
            </a:r>
            <a:r>
              <a:rPr lang="en-US" b="0" dirty="0" smtClean="0">
                <a:latin typeface="Times New Roman" pitchFamily="18" charset="0"/>
                <a:cs typeface="Times New Roman" pitchFamily="18" charset="0"/>
              </a:rPr>
              <a:t> Mining</a:t>
            </a:r>
            <a:r>
              <a:rPr lang="en-US" b="0" dirty="0" smtClean="0">
                <a:latin typeface="Times New Roman" pitchFamily="18" charset="0"/>
                <a:cs typeface="Times New Roman" pitchFamily="18" charset="0"/>
              </a:rPr>
              <a:t>, wood products and durable goods producing manufacturing, such as primary metal and transportation (including air and motor vehicle equipment), are among the most notable cyclically sensitive </a:t>
            </a:r>
            <a:r>
              <a:rPr lang="en-US" b="0" dirty="0" smtClean="0">
                <a:latin typeface="Times New Roman" pitchFamily="18" charset="0"/>
                <a:cs typeface="Times New Roman" pitchFamily="18" charset="0"/>
              </a:rPr>
              <a:t>industries.</a:t>
            </a:r>
            <a:endParaRPr lang="en-US" b="0" dirty="0">
              <a:latin typeface="Times New Roman" pitchFamily="18" charset="0"/>
              <a:cs typeface="Times New Roman" pitchFamily="18" charset="0"/>
            </a:endParaRPr>
          </a:p>
        </p:txBody>
      </p:sp>
      <p:pic>
        <p:nvPicPr>
          <p:cNvPr id="71682" name="Picture 2" descr="http://testing.pnreap.com/pnreap.report/graph8.gif?_program=img.major_sources_graph6&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prstGeom prst="round2DiagRect">
            <a:avLst>
              <a:gd name="adj1" fmla="val 12419"/>
              <a:gd name="adj2" fmla="val 0"/>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553200" cy="1752600"/>
          </a:xfrm>
        </p:spPr>
        <p:txBody>
          <a:bodyPr>
            <a:normAutofit fontScale="85000" lnSpcReduction="1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7.  Personal </a:t>
            </a:r>
            <a:r>
              <a:rPr lang="en-US" b="0" dirty="0" smtClean="0">
                <a:latin typeface="Times New Roman" pitchFamily="18" charset="0"/>
                <a:cs typeface="Times New Roman" pitchFamily="18" charset="0"/>
              </a:rPr>
              <a:t>income, and its three major components, are intended to measure the incomes of the residents of a region. </a:t>
            </a:r>
            <a:r>
              <a:rPr lang="en-US" b="0" dirty="0" smtClean="0">
                <a:latin typeface="Times New Roman" pitchFamily="18" charset="0"/>
                <a:cs typeface="Times New Roman" pitchFamily="18" charset="0"/>
              </a:rPr>
              <a:t> Accordingly</a:t>
            </a:r>
            <a:r>
              <a:rPr lang="en-US" b="0" dirty="0" smtClean="0">
                <a:latin typeface="Times New Roman" pitchFamily="18" charset="0"/>
                <a:cs typeface="Times New Roman" pitchFamily="18" charset="0"/>
              </a:rPr>
              <a:t>, the earned income data reported and presented in this report are "by place of residence." </a:t>
            </a:r>
            <a:r>
              <a:rPr lang="en-US" b="0" dirty="0" smtClean="0">
                <a:latin typeface="Times New Roman" pitchFamily="18" charset="0"/>
                <a:cs typeface="Times New Roman" pitchFamily="18" charset="0"/>
              </a:rPr>
              <a:t> But </a:t>
            </a:r>
            <a:r>
              <a:rPr lang="en-US" b="0" dirty="0" smtClean="0">
                <a:latin typeface="Times New Roman" pitchFamily="18" charset="0"/>
                <a:cs typeface="Times New Roman" pitchFamily="18" charset="0"/>
              </a:rPr>
              <a:t>in fact, earnings data are first collected and reported as "earnings by place of work." </a:t>
            </a:r>
            <a:r>
              <a:rPr lang="en-US" b="0" dirty="0" smtClean="0">
                <a:latin typeface="Times New Roman" pitchFamily="18" charset="0"/>
                <a:cs typeface="Times New Roman" pitchFamily="18" charset="0"/>
              </a:rPr>
              <a:t> That </a:t>
            </a:r>
            <a:r>
              <a:rPr lang="en-US" b="0" dirty="0" smtClean="0">
                <a:latin typeface="Times New Roman" pitchFamily="18" charset="0"/>
                <a:cs typeface="Times New Roman" pitchFamily="18" charset="0"/>
              </a:rPr>
              <a:t>is, they reflect earnings on the basis of where workers work, and not on the basis of where they live. To develop an estimate of earned income based on where workers live, the </a:t>
            </a:r>
            <a:r>
              <a:rPr lang="en-US" b="0" i="1" dirty="0" smtClean="0">
                <a:latin typeface="Times New Roman" pitchFamily="18" charset="0"/>
                <a:cs typeface="Times New Roman" pitchFamily="18" charset="0"/>
              </a:rPr>
              <a:t>Bureau of Economic Analysis</a:t>
            </a:r>
            <a:r>
              <a:rPr lang="en-US" b="0" dirty="0" smtClean="0">
                <a:latin typeface="Times New Roman" pitchFamily="18" charset="0"/>
                <a:cs typeface="Times New Roman" pitchFamily="18" charset="0"/>
              </a:rPr>
              <a:t> develops an "adjustment for residence" to take into account the earnings of such </a:t>
            </a:r>
            <a:r>
              <a:rPr lang="en-US" b="0" dirty="0" smtClean="0">
                <a:latin typeface="Times New Roman" pitchFamily="18" charset="0"/>
                <a:cs typeface="Times New Roman" pitchFamily="18" charset="0"/>
              </a:rPr>
              <a:t>inter-county </a:t>
            </a:r>
            <a:r>
              <a:rPr lang="en-US" b="0" dirty="0" smtClean="0">
                <a:latin typeface="Times New Roman" pitchFamily="18" charset="0"/>
                <a:cs typeface="Times New Roman" pitchFamily="18" charset="0"/>
              </a:rPr>
              <a:t>commuters.</a:t>
            </a:r>
          </a:p>
          <a:p>
            <a:endParaRPr lang="en-US" dirty="0"/>
          </a:p>
        </p:txBody>
      </p:sp>
      <p:pic>
        <p:nvPicPr>
          <p:cNvPr id="70658" name="Picture 2" descr="http://testing.pnreap.com/pnreap.report/graph9.gif?_program=img.major_sources_graph7&amp;stnum1=06083&amp;stnum3=06000&amp;stnam1=Santa%20Barbara%20County&amp;stnam3=California&amp;year1=69&amp;year2=106"/>
          <p:cNvPicPr>
            <a:picLocks noGrp="1" noChangeAspect="1" noChangeArrowheads="1"/>
          </p:cNvPicPr>
          <p:nvPr>
            <p:ph type="pic" idx="1"/>
          </p:nvPr>
        </p:nvPicPr>
        <p:blipFill>
          <a:blip r:embed="rId3"/>
          <a:stretch>
            <a:fillRect/>
          </a:stretch>
        </p:blipFill>
        <p:spPr>
          <a:xfrm>
            <a:off x="1304544" y="152400"/>
            <a:ext cx="6534911" cy="4389120"/>
          </a:xfrm>
          <a:prstGeom prst="round2DiagRect">
            <a:avLst>
              <a:gd name="adj1" fmla="val 13633"/>
              <a:gd name="adj2" fmla="val 0"/>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295400" y="4572000"/>
            <a:ext cx="6553200" cy="1752600"/>
          </a:xfrm>
          <a:effectLst/>
        </p:spPr>
        <p:txBody>
          <a:bodyPr>
            <a:normAutofit fontScale="85000" lnSpcReduction="10000"/>
          </a:bodyPr>
          <a:lstStyle/>
          <a:p>
            <a:r>
              <a:rPr lang="en-US" b="0" dirty="0" smtClean="0">
                <a:latin typeface="Times New Roman" pitchFamily="18" charset="0"/>
                <a:cs typeface="Times New Roman" pitchFamily="18" charset="0"/>
              </a:rPr>
              <a:t>Figure </a:t>
            </a:r>
            <a:r>
              <a:rPr lang="en-US" b="0" dirty="0" smtClean="0">
                <a:latin typeface="Times New Roman" pitchFamily="18" charset="0"/>
                <a:cs typeface="Times New Roman" pitchFamily="18" charset="0"/>
              </a:rPr>
              <a:t>8.  Property </a:t>
            </a:r>
            <a:r>
              <a:rPr lang="en-US" b="0" dirty="0" smtClean="0">
                <a:latin typeface="Times New Roman" pitchFamily="18" charset="0"/>
                <a:cs typeface="Times New Roman" pitchFamily="18" charset="0"/>
              </a:rPr>
              <a:t>income as a share of personal income locally, </a:t>
            </a:r>
            <a:r>
              <a:rPr lang="en-US" b="0" dirty="0" smtClean="0">
                <a:latin typeface="Times New Roman" pitchFamily="18" charset="0"/>
                <a:cs typeface="Times New Roman" pitchFamily="18" charset="0"/>
              </a:rPr>
              <a:t>statewide, and </a:t>
            </a:r>
            <a:r>
              <a:rPr lang="en-US" b="0" dirty="0" smtClean="0">
                <a:latin typeface="Times New Roman" pitchFamily="18" charset="0"/>
                <a:cs typeface="Times New Roman" pitchFamily="18" charset="0"/>
              </a:rPr>
              <a:t>nationally </a:t>
            </a:r>
            <a:r>
              <a:rPr lang="en-US" b="0" dirty="0" smtClean="0">
                <a:latin typeface="Times New Roman" pitchFamily="18" charset="0"/>
                <a:cs typeface="Times New Roman" pitchFamily="18" charset="0"/>
              </a:rPr>
              <a:t>from 1969-2007.  </a:t>
            </a:r>
            <a:r>
              <a:rPr lang="en-US" b="0" dirty="0" smtClean="0">
                <a:latin typeface="Times New Roman" pitchFamily="18" charset="0"/>
                <a:cs typeface="Times New Roman" pitchFamily="18" charset="0"/>
              </a:rPr>
              <a:t>Common to all three </a:t>
            </a:r>
            <a:r>
              <a:rPr lang="en-US" b="0" dirty="0" smtClean="0">
                <a:latin typeface="Times New Roman" pitchFamily="18" charset="0"/>
                <a:cs typeface="Times New Roman" pitchFamily="18" charset="0"/>
              </a:rPr>
              <a:t>is </a:t>
            </a:r>
            <a:r>
              <a:rPr lang="en-US" b="0" dirty="0" smtClean="0">
                <a:latin typeface="Times New Roman" pitchFamily="18" charset="0"/>
                <a:cs typeface="Times New Roman" pitchFamily="18" charset="0"/>
              </a:rPr>
              <a:t>the </a:t>
            </a:r>
            <a:r>
              <a:rPr lang="en-US" b="0" dirty="0" smtClean="0">
                <a:latin typeface="Times New Roman" pitchFamily="18" charset="0"/>
                <a:cs typeface="Times New Roman" pitchFamily="18" charset="0"/>
              </a:rPr>
              <a:t>rise </a:t>
            </a:r>
            <a:r>
              <a:rPr lang="en-US" b="0" dirty="0" smtClean="0">
                <a:latin typeface="Times New Roman" pitchFamily="18" charset="0"/>
                <a:cs typeface="Times New Roman" pitchFamily="18" charset="0"/>
              </a:rPr>
              <a:t>and </a:t>
            </a:r>
            <a:r>
              <a:rPr lang="en-US" b="0" dirty="0" smtClean="0">
                <a:latin typeface="Times New Roman" pitchFamily="18" charset="0"/>
                <a:cs typeface="Times New Roman" pitchFamily="18" charset="0"/>
              </a:rPr>
              <a:t>advancement </a:t>
            </a:r>
            <a:r>
              <a:rPr lang="en-US" b="0" dirty="0" smtClean="0">
                <a:latin typeface="Times New Roman" pitchFamily="18" charset="0"/>
                <a:cs typeface="Times New Roman" pitchFamily="18" charset="0"/>
              </a:rPr>
              <a:t>of property income’s </a:t>
            </a:r>
            <a:r>
              <a:rPr lang="en-US" b="0" dirty="0" smtClean="0">
                <a:latin typeface="Times New Roman" pitchFamily="18" charset="0"/>
                <a:cs typeface="Times New Roman" pitchFamily="18" charset="0"/>
              </a:rPr>
              <a:t>share to </a:t>
            </a:r>
            <a:r>
              <a:rPr lang="en-US" b="0" dirty="0" smtClean="0">
                <a:latin typeface="Times New Roman" pitchFamily="18" charset="0"/>
                <a:cs typeface="Times New Roman" pitchFamily="18" charset="0"/>
              </a:rPr>
              <a:t>a new </a:t>
            </a:r>
            <a:r>
              <a:rPr lang="en-US" b="0" dirty="0" smtClean="0">
                <a:latin typeface="Times New Roman" pitchFamily="18" charset="0"/>
                <a:cs typeface="Times New Roman" pitchFamily="18" charset="0"/>
              </a:rPr>
              <a:t>plateau </a:t>
            </a:r>
            <a:r>
              <a:rPr lang="en-US" b="0" dirty="0" smtClean="0">
                <a:latin typeface="Times New Roman" pitchFamily="18" charset="0"/>
                <a:cs typeface="Times New Roman" pitchFamily="18" charset="0"/>
              </a:rPr>
              <a:t>from</a:t>
            </a:r>
            <a:r>
              <a:rPr lang="en-US" b="0"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1979-82. </a:t>
            </a:r>
            <a:r>
              <a:rPr lang="en-US" b="0" dirty="0" smtClean="0">
                <a:latin typeface="Times New Roman" pitchFamily="18" charset="0"/>
                <a:cs typeface="Times New Roman" pitchFamily="18" charset="0"/>
              </a:rPr>
              <a:t> This </a:t>
            </a:r>
            <a:r>
              <a:rPr lang="en-US" b="0" dirty="0" smtClean="0">
                <a:latin typeface="Times New Roman" pitchFamily="18" charset="0"/>
                <a:cs typeface="Times New Roman" pitchFamily="18" charset="0"/>
              </a:rPr>
              <a:t>period was plagued by double-digit rates of inflation and </a:t>
            </a:r>
            <a:r>
              <a:rPr lang="en-US" b="0" dirty="0" smtClean="0">
                <a:latin typeface="Times New Roman" pitchFamily="18" charset="0"/>
                <a:cs typeface="Times New Roman" pitchFamily="18" charset="0"/>
              </a:rPr>
              <a:t>interest</a:t>
            </a:r>
            <a:r>
              <a:rPr lang="en-US" b="0"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 This played </a:t>
            </a:r>
            <a:r>
              <a:rPr lang="en-US" b="0" dirty="0" smtClean="0">
                <a:latin typeface="Times New Roman" pitchFamily="18" charset="0"/>
                <a:cs typeface="Times New Roman" pitchFamily="18" charset="0"/>
              </a:rPr>
              <a:t>a leading role in the growth and rise in share of property income over 1979-82. </a:t>
            </a:r>
            <a:r>
              <a:rPr lang="en-US" b="0" dirty="0" smtClean="0">
                <a:latin typeface="Times New Roman" pitchFamily="18" charset="0"/>
                <a:cs typeface="Times New Roman" pitchFamily="18" charset="0"/>
              </a:rPr>
              <a:t> Moreover</a:t>
            </a:r>
            <a:r>
              <a:rPr lang="en-US" b="0" dirty="0" smtClean="0">
                <a:latin typeface="Times New Roman" pitchFamily="18" charset="0"/>
                <a:cs typeface="Times New Roman" pitchFamily="18" charset="0"/>
              </a:rPr>
              <a:t>, contained within the period 1979-82 were two back-to-back recessions. </a:t>
            </a:r>
            <a:r>
              <a:rPr lang="en-US" b="0" dirty="0" smtClean="0">
                <a:latin typeface="Times New Roman" pitchFamily="18" charset="0"/>
                <a:cs typeface="Times New Roman" pitchFamily="18" charset="0"/>
              </a:rPr>
              <a:t> Unlike </a:t>
            </a:r>
            <a:r>
              <a:rPr lang="en-US" b="0" dirty="0" smtClean="0">
                <a:latin typeface="Times New Roman" pitchFamily="18" charset="0"/>
                <a:cs typeface="Times New Roman" pitchFamily="18" charset="0"/>
              </a:rPr>
              <a:t>many recessions, the early 1980s recessions were </a:t>
            </a:r>
            <a:r>
              <a:rPr lang="en-US" b="0" dirty="0" smtClean="0">
                <a:latin typeface="Times New Roman" pitchFamily="18" charset="0"/>
                <a:cs typeface="Times New Roman" pitchFamily="18" charset="0"/>
              </a:rPr>
              <a:t>disbursed </a:t>
            </a:r>
            <a:r>
              <a:rPr lang="en-US" b="0" dirty="0" smtClean="0">
                <a:latin typeface="Times New Roman" pitchFamily="18" charset="0"/>
                <a:cs typeface="Times New Roman" pitchFamily="18" charset="0"/>
              </a:rPr>
              <a:t>regionally so declines in </a:t>
            </a:r>
            <a:r>
              <a:rPr lang="en-US" b="0" dirty="0" smtClean="0">
                <a:latin typeface="Times New Roman" pitchFamily="18" charset="0"/>
                <a:cs typeface="Times New Roman" pitchFamily="18" charset="0"/>
              </a:rPr>
              <a:t>the share of earned income were often </a:t>
            </a:r>
            <a:r>
              <a:rPr lang="en-US" b="0" dirty="0" smtClean="0">
                <a:latin typeface="Times New Roman" pitchFamily="18" charset="0"/>
                <a:cs typeface="Times New Roman" pitchFamily="18" charset="0"/>
              </a:rPr>
              <a:t>observed, </a:t>
            </a:r>
            <a:r>
              <a:rPr lang="en-US" b="0" dirty="0" smtClean="0">
                <a:latin typeface="Times New Roman" pitchFamily="18" charset="0"/>
                <a:cs typeface="Times New Roman" pitchFamily="18" charset="0"/>
              </a:rPr>
              <a:t>further bolstering property </a:t>
            </a:r>
            <a:r>
              <a:rPr lang="en-US" b="0" dirty="0" smtClean="0">
                <a:latin typeface="Times New Roman" pitchFamily="18" charset="0"/>
                <a:cs typeface="Times New Roman" pitchFamily="18" charset="0"/>
              </a:rPr>
              <a:t>income's share during this period. </a:t>
            </a:r>
          </a:p>
          <a:p>
            <a:endParaRPr lang="en-US" dirty="0"/>
          </a:p>
        </p:txBody>
      </p:sp>
      <p:pic>
        <p:nvPicPr>
          <p:cNvPr id="69634" name="Picture 2" descr="http://testing.pnreap.com/pnreap.report/graph10.gif?_program=img.major_sources_graph8&amp;stnum1=06083&amp;stnum3=06000&amp;stnam1=Santa%20Barbara%20County&amp;stnam3=California&amp;year1=69&amp;year2=106"/>
          <p:cNvPicPr>
            <a:picLocks noGrp="1" noChangeAspect="1" noChangeArrowheads="1"/>
          </p:cNvPicPr>
          <p:nvPr>
            <p:ph type="pic" idx="1"/>
          </p:nvPr>
        </p:nvPicPr>
        <p:blipFill>
          <a:blip r:embed="rId2"/>
          <a:stretch>
            <a:fillRect/>
          </a:stretch>
        </p:blipFill>
        <p:spPr>
          <a:xfrm>
            <a:off x="1304544" y="152400"/>
            <a:ext cx="6534911" cy="4389120"/>
          </a:xfrm>
          <a:prstGeom prst="round2DiagRect">
            <a:avLst>
              <a:gd name="adj1" fmla="val 12622"/>
              <a:gd name="adj2" fmla="val 0"/>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txDef>
      <a:spPr>
        <a:solidFill>
          <a:schemeClr val="tx1"/>
        </a:solidFill>
        <a:ln>
          <a:solidFill>
            <a:schemeClr val="bg1"/>
          </a:solidFill>
        </a:ln>
        <a:effectLst>
          <a:outerShdw blurRad="76200" dist="12700" dir="8100000" sy="-23000" kx="800400" algn="br" rotWithShape="0">
            <a:prstClr val="black">
              <a:alpha val="20000"/>
            </a:prstClr>
          </a:outerShdw>
        </a:effectLst>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855</TotalTime>
  <Words>1521</Words>
  <Application>Microsoft Office PowerPoint</Application>
  <PresentationFormat>On-screen Show (4:3)</PresentationFormat>
  <Paragraphs>38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Foundry</vt:lpstr>
      <vt:lpstr>Analysis of Growth and Change Among the Major Components of Personal Income within Douglas County: 1969-2007</vt:lpstr>
      <vt:lpstr>Douglas County:  Show Me the Money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Realite Networks,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Growth and Change Among the Major Components of Personal Income within Santa Barbara County: 1969-2006</dc:title>
  <dc:creator>jamesl</dc:creator>
  <cp:lastModifiedBy>emb</cp:lastModifiedBy>
  <cp:revision>104</cp:revision>
  <dcterms:created xsi:type="dcterms:W3CDTF">2009-01-21T22:17:31Z</dcterms:created>
  <dcterms:modified xsi:type="dcterms:W3CDTF">2009-09-24T21:00:29Z</dcterms:modified>
</cp:coreProperties>
</file>